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  <p:sldId id="337" r:id="rId4"/>
    <p:sldId id="336" r:id="rId5"/>
    <p:sldId id="313" r:id="rId6"/>
    <p:sldId id="326" r:id="rId7"/>
    <p:sldId id="332" r:id="rId8"/>
    <p:sldId id="333" r:id="rId9"/>
    <p:sldId id="334" r:id="rId10"/>
    <p:sldId id="335" r:id="rId11"/>
    <p:sldId id="257" r:id="rId12"/>
    <p:sldId id="259" r:id="rId13"/>
    <p:sldId id="350" r:id="rId14"/>
    <p:sldId id="356" r:id="rId15"/>
    <p:sldId id="358" r:id="rId16"/>
    <p:sldId id="360" r:id="rId17"/>
    <p:sldId id="362" r:id="rId18"/>
    <p:sldId id="374" r:id="rId19"/>
    <p:sldId id="368" r:id="rId20"/>
    <p:sldId id="370" r:id="rId21"/>
    <p:sldId id="35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37F35-243E-4901-A6D6-64A65860DA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EFCFC-EDD6-47CA-9A24-2F7E249E6340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dirty="0">
              <a:solidFill>
                <a:schemeClr val="tx1"/>
              </a:solidFill>
            </a:rPr>
            <a:t>Решение о назначении ГСП на основании социального контракта, направляется уведомление по месту жительства (пребывания)</a:t>
          </a:r>
        </a:p>
      </dgm:t>
    </dgm:pt>
    <dgm:pt modelId="{003DE291-A140-416B-9930-741810EFD70F}" type="parTrans" cxnId="{F642630B-E14A-424A-8B5F-1E9AAE909C3D}">
      <dgm:prSet/>
      <dgm:spPr/>
      <dgm:t>
        <a:bodyPr/>
        <a:lstStyle/>
        <a:p>
          <a:endParaRPr lang="ru-RU"/>
        </a:p>
      </dgm:t>
    </dgm:pt>
    <dgm:pt modelId="{C95A6F68-508F-46CC-8F86-A219662997D8}" type="sibTrans" cxnId="{F642630B-E14A-424A-8B5F-1E9AAE909C3D}">
      <dgm:prSet/>
      <dgm:spPr/>
      <dgm:t>
        <a:bodyPr/>
        <a:lstStyle/>
        <a:p>
          <a:endParaRPr lang="ru-RU"/>
        </a:p>
      </dgm:t>
    </dgm:pt>
    <dgm:pt modelId="{1FFFF314-6E70-4596-98A6-A37CCF300C9D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ru-RU" b="0" dirty="0">
              <a:solidFill>
                <a:schemeClr val="tx1"/>
              </a:solidFill>
            </a:rPr>
            <a:t>Утверждение программы социальной адаптации межведомственной комиссией и заключение социального контракта</a:t>
          </a:r>
        </a:p>
      </dgm:t>
    </dgm:pt>
    <dgm:pt modelId="{804E3BA3-AC32-4E4D-9F17-D2D099774DB3}" type="parTrans" cxnId="{FF412E12-00E1-4276-9982-DF5CCB83B6E4}">
      <dgm:prSet/>
      <dgm:spPr/>
      <dgm:t>
        <a:bodyPr/>
        <a:lstStyle/>
        <a:p>
          <a:endParaRPr lang="ru-RU"/>
        </a:p>
      </dgm:t>
    </dgm:pt>
    <dgm:pt modelId="{9A663155-2630-4EAB-B39E-B8AFF5692DF7}" type="sibTrans" cxnId="{FF412E12-00E1-4276-9982-DF5CCB83B6E4}">
      <dgm:prSet/>
      <dgm:spPr/>
      <dgm:t>
        <a:bodyPr/>
        <a:lstStyle/>
        <a:p>
          <a:endParaRPr lang="ru-RU"/>
        </a:p>
      </dgm:t>
    </dgm:pt>
    <dgm:pt modelId="{F8A2FFA0-24B7-48E0-9FF0-1A934FC0639C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kumimoji="0" lang="ru-RU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Выплата денежных средств по социальному контракту</a:t>
          </a:r>
          <a:endParaRPr lang="ru-RU" dirty="0">
            <a:solidFill>
              <a:schemeClr val="tx1"/>
            </a:solidFill>
          </a:endParaRPr>
        </a:p>
      </dgm:t>
    </dgm:pt>
    <dgm:pt modelId="{6F78CC71-142B-4968-AD36-532A4691665A}" type="parTrans" cxnId="{9E01D809-AD43-44E4-90C2-C63153DF249D}">
      <dgm:prSet/>
      <dgm:spPr/>
      <dgm:t>
        <a:bodyPr/>
        <a:lstStyle/>
        <a:p>
          <a:endParaRPr lang="ru-RU"/>
        </a:p>
      </dgm:t>
    </dgm:pt>
    <dgm:pt modelId="{CC269A67-D816-4641-9184-B852956FD760}" type="sibTrans" cxnId="{9E01D809-AD43-44E4-90C2-C63153DF249D}">
      <dgm:prSet/>
      <dgm:spPr/>
      <dgm:t>
        <a:bodyPr/>
        <a:lstStyle/>
        <a:p>
          <a:endParaRPr lang="ru-RU"/>
        </a:p>
      </dgm:t>
    </dgm:pt>
    <dgm:pt modelId="{4F3D3AFF-CF8F-4CBA-9E75-97D22F5ABCFF}">
      <dgm:prSet/>
      <dgm:spPr>
        <a:solidFill>
          <a:schemeClr val="bg2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Оказание содействия в получении гражданином иных видов поддержки</a:t>
          </a:r>
        </a:p>
      </dgm:t>
    </dgm:pt>
    <dgm:pt modelId="{47A0209E-5CC3-4CDD-859B-2F0A04D6E327}" type="parTrans" cxnId="{EF838581-D585-415F-9424-DF29DEE5F518}">
      <dgm:prSet/>
      <dgm:spPr/>
      <dgm:t>
        <a:bodyPr/>
        <a:lstStyle/>
        <a:p>
          <a:endParaRPr lang="ru-RU"/>
        </a:p>
      </dgm:t>
    </dgm:pt>
    <dgm:pt modelId="{9BA6D065-EC08-444A-806A-5A9AEDF98B38}" type="sibTrans" cxnId="{EF838581-D585-415F-9424-DF29DEE5F518}">
      <dgm:prSet/>
      <dgm:spPr/>
      <dgm:t>
        <a:bodyPr/>
        <a:lstStyle/>
        <a:p>
          <a:endParaRPr lang="ru-RU"/>
        </a:p>
      </dgm:t>
    </dgm:pt>
    <dgm:pt modelId="{055C8F3C-7047-4C23-8244-2F6D714A70D2}">
      <dgm:prSet/>
      <dgm:spPr>
        <a:solidFill>
          <a:schemeClr val="bg2"/>
        </a:solidFill>
      </dgm:spPr>
      <dgm:t>
        <a:bodyPr/>
        <a:lstStyle/>
        <a:p>
          <a:pPr algn="just"/>
          <a:r>
            <a:rPr lang="ru-RU" dirty="0">
              <a:solidFill>
                <a:schemeClr val="tx1"/>
              </a:solidFill>
            </a:rPr>
            <a:t>Мониторинг эффективности оказания ГСП на основании социального контракта</a:t>
          </a:r>
        </a:p>
      </dgm:t>
    </dgm:pt>
    <dgm:pt modelId="{7ABE9297-E377-4A59-A408-D44A2AB096B1}" type="parTrans" cxnId="{A3A6FE0D-E5E4-4DDA-9F0C-A8123314A0FB}">
      <dgm:prSet/>
      <dgm:spPr/>
      <dgm:t>
        <a:bodyPr/>
        <a:lstStyle/>
        <a:p>
          <a:endParaRPr lang="ru-RU"/>
        </a:p>
      </dgm:t>
    </dgm:pt>
    <dgm:pt modelId="{3B784A4C-918F-44D7-BC48-CE50F3874266}" type="sibTrans" cxnId="{A3A6FE0D-E5E4-4DDA-9F0C-A8123314A0FB}">
      <dgm:prSet/>
      <dgm:spPr/>
      <dgm:t>
        <a:bodyPr/>
        <a:lstStyle/>
        <a:p>
          <a:endParaRPr lang="ru-RU"/>
        </a:p>
      </dgm:t>
    </dgm:pt>
    <dgm:pt modelId="{04B9C314-DF20-48C7-9697-D4504857B0C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400" dirty="0">
              <a:solidFill>
                <a:schemeClr val="tx1"/>
              </a:solidFill>
            </a:rPr>
            <a:t>Назначается ответственный сотрудник из числа сотрудников организации социального обслуживания (органа социальной защиты населения) с целью проведениям им собеседования с гражданином., в </a:t>
          </a:r>
          <a:r>
            <a:rPr lang="ru-RU" sz="1400" dirty="0" err="1">
              <a:solidFill>
                <a:schemeClr val="tx1"/>
              </a:solidFill>
            </a:rPr>
            <a:t>т.ч</a:t>
          </a:r>
          <a:r>
            <a:rPr lang="ru-RU" sz="1400" dirty="0">
              <a:solidFill>
                <a:schemeClr val="tx1"/>
              </a:solidFill>
            </a:rPr>
            <a:t>. по выбору мероприятия</a:t>
          </a:r>
          <a:endParaRPr kumimoji="0" lang="ru-RU" sz="14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D809B7E7-623F-4C3F-AB47-55F90904639C}" type="parTrans" cxnId="{979B8621-ED65-4144-9A8B-67592F344394}">
      <dgm:prSet/>
      <dgm:spPr/>
      <dgm:t>
        <a:bodyPr/>
        <a:lstStyle/>
        <a:p>
          <a:endParaRPr lang="ru-RU"/>
        </a:p>
      </dgm:t>
    </dgm:pt>
    <dgm:pt modelId="{6ED6DD4B-1FE6-47E0-986B-378DA7B01F31}" type="sibTrans" cxnId="{979B8621-ED65-4144-9A8B-67592F344394}">
      <dgm:prSet/>
      <dgm:spPr/>
      <dgm:t>
        <a:bodyPr/>
        <a:lstStyle/>
        <a:p>
          <a:endParaRPr lang="ru-RU"/>
        </a:p>
      </dgm:t>
    </dgm:pt>
    <dgm:pt modelId="{432CDDE3-9FD7-49D7-84C0-9698583D805E}" type="pres">
      <dgm:prSet presAssocID="{59737F35-243E-4901-A6D6-64A65860DA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CFE085-7EAA-4F85-B055-C0B1774CE0D3}" type="pres">
      <dgm:prSet presAssocID="{59737F35-243E-4901-A6D6-64A65860DA7B}" presName="Name1" presStyleCnt="0"/>
      <dgm:spPr/>
    </dgm:pt>
    <dgm:pt modelId="{1248D3C9-6B1E-4E12-BA83-C6829C2C72EE}" type="pres">
      <dgm:prSet presAssocID="{59737F35-243E-4901-A6D6-64A65860DA7B}" presName="cycle" presStyleCnt="0"/>
      <dgm:spPr/>
    </dgm:pt>
    <dgm:pt modelId="{A7EE0D46-3059-4D69-8E3C-2BCFBB2EFD3A}" type="pres">
      <dgm:prSet presAssocID="{59737F35-243E-4901-A6D6-64A65860DA7B}" presName="srcNode" presStyleLbl="node1" presStyleIdx="0" presStyleCnt="6"/>
      <dgm:spPr/>
    </dgm:pt>
    <dgm:pt modelId="{3E950C28-F049-47E3-985B-28A56016BA54}" type="pres">
      <dgm:prSet presAssocID="{59737F35-243E-4901-A6D6-64A65860DA7B}" presName="conn" presStyleLbl="parChTrans1D2" presStyleIdx="0" presStyleCnt="1"/>
      <dgm:spPr/>
      <dgm:t>
        <a:bodyPr/>
        <a:lstStyle/>
        <a:p>
          <a:endParaRPr lang="ru-RU"/>
        </a:p>
      </dgm:t>
    </dgm:pt>
    <dgm:pt modelId="{C2CDFBDF-159C-447F-B5D8-203016B7B794}" type="pres">
      <dgm:prSet presAssocID="{59737F35-243E-4901-A6D6-64A65860DA7B}" presName="extraNode" presStyleLbl="node1" presStyleIdx="0" presStyleCnt="6"/>
      <dgm:spPr/>
    </dgm:pt>
    <dgm:pt modelId="{85C95F75-737A-4D52-8693-D172E6022156}" type="pres">
      <dgm:prSet presAssocID="{59737F35-243E-4901-A6D6-64A65860DA7B}" presName="dstNode" presStyleLbl="node1" presStyleIdx="0" presStyleCnt="6"/>
      <dgm:spPr/>
    </dgm:pt>
    <dgm:pt modelId="{8B31351D-AB22-4EAE-B64D-5B2C0E6F3EDC}" type="pres">
      <dgm:prSet presAssocID="{4C8EFCFC-EDD6-47CA-9A24-2F7E249E634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4FBBA-DA00-41D6-9BB4-ADA7EE2AA18D}" type="pres">
      <dgm:prSet presAssocID="{4C8EFCFC-EDD6-47CA-9A24-2F7E249E6340}" presName="accent_1" presStyleCnt="0"/>
      <dgm:spPr/>
    </dgm:pt>
    <dgm:pt modelId="{0B493FC3-6473-4137-93A3-1785F9C258E5}" type="pres">
      <dgm:prSet presAssocID="{4C8EFCFC-EDD6-47CA-9A24-2F7E249E6340}" presName="accentRepeatNode" presStyleLbl="solidFgAcc1" presStyleIdx="0" presStyleCnt="6" custLinFactNeighborX="-4447" custLinFactNeighborY="2786"/>
      <dgm:spPr/>
    </dgm:pt>
    <dgm:pt modelId="{F17C1D5C-4D1D-4462-B6AA-B5DA65EFFB04}" type="pres">
      <dgm:prSet presAssocID="{04B9C314-DF20-48C7-9697-D4504857B0C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12C2B-CC39-471C-820C-C74DB012A5ED}" type="pres">
      <dgm:prSet presAssocID="{04B9C314-DF20-48C7-9697-D4504857B0CD}" presName="accent_2" presStyleCnt="0"/>
      <dgm:spPr/>
    </dgm:pt>
    <dgm:pt modelId="{F42A6CCD-BBBB-448C-ACDB-B392AA0C50C3}" type="pres">
      <dgm:prSet presAssocID="{04B9C314-DF20-48C7-9697-D4504857B0CD}" presName="accentRepeatNode" presStyleLbl="solidFgAcc1" presStyleIdx="1" presStyleCnt="6"/>
      <dgm:spPr/>
    </dgm:pt>
    <dgm:pt modelId="{75FEA508-2FCC-44E4-8C10-1C1719B565E6}" type="pres">
      <dgm:prSet presAssocID="{1FFFF314-6E70-4596-98A6-A37CCF300C9D}" presName="text_3" presStyleLbl="node1" presStyleIdx="2" presStyleCnt="6" custLinFactNeighborX="-228" custLinFactNeighborY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0B00-4EFE-4669-83EB-91FA3FDF1D5C}" type="pres">
      <dgm:prSet presAssocID="{1FFFF314-6E70-4596-98A6-A37CCF300C9D}" presName="accent_3" presStyleCnt="0"/>
      <dgm:spPr/>
    </dgm:pt>
    <dgm:pt modelId="{46495328-34D8-48A9-8793-963DE50CAF8C}" type="pres">
      <dgm:prSet presAssocID="{1FFFF314-6E70-4596-98A6-A37CCF300C9D}" presName="accentRepeatNode" presStyleLbl="solidFgAcc1" presStyleIdx="2" presStyleCnt="6"/>
      <dgm:spPr/>
    </dgm:pt>
    <dgm:pt modelId="{1B41D399-094B-4349-BD55-6DB01BE767DE}" type="pres">
      <dgm:prSet presAssocID="{F8A2FFA0-24B7-48E0-9FF0-1A934FC0639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5CFB7-F473-447C-ADD6-C5A8C586F08D}" type="pres">
      <dgm:prSet presAssocID="{F8A2FFA0-24B7-48E0-9FF0-1A934FC0639C}" presName="accent_4" presStyleCnt="0"/>
      <dgm:spPr/>
    </dgm:pt>
    <dgm:pt modelId="{1008012C-97FF-4C8D-8940-29019D73FA91}" type="pres">
      <dgm:prSet presAssocID="{F8A2FFA0-24B7-48E0-9FF0-1A934FC0639C}" presName="accentRepeatNode" presStyleLbl="solidFgAcc1" presStyleIdx="3" presStyleCnt="6"/>
      <dgm:spPr/>
    </dgm:pt>
    <dgm:pt modelId="{9EA754F1-A248-4A60-98AF-B884242B65BD}" type="pres">
      <dgm:prSet presAssocID="{4F3D3AFF-CF8F-4CBA-9E75-97D22F5ABCF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785B2-8BF3-4949-AA7C-A548CD0F4EB5}" type="pres">
      <dgm:prSet presAssocID="{4F3D3AFF-CF8F-4CBA-9E75-97D22F5ABCFF}" presName="accent_5" presStyleCnt="0"/>
      <dgm:spPr/>
    </dgm:pt>
    <dgm:pt modelId="{D64B8F10-1B04-4F0A-94B9-6D4EF2043B03}" type="pres">
      <dgm:prSet presAssocID="{4F3D3AFF-CF8F-4CBA-9E75-97D22F5ABCFF}" presName="accentRepeatNode" presStyleLbl="solidFgAcc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462554-4366-4041-B445-4E378F52F2F8}" type="pres">
      <dgm:prSet presAssocID="{055C8F3C-7047-4C23-8244-2F6D714A70D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17CD0-EA19-49B6-A4F9-13224F00152B}" type="pres">
      <dgm:prSet presAssocID="{055C8F3C-7047-4C23-8244-2F6D714A70D2}" presName="accent_6" presStyleCnt="0"/>
      <dgm:spPr/>
    </dgm:pt>
    <dgm:pt modelId="{547B8ECD-0233-4F2F-9AFD-A8936A9D0E51}" type="pres">
      <dgm:prSet presAssocID="{055C8F3C-7047-4C23-8244-2F6D714A70D2}" presName="accentRepeatNode" presStyleLbl="solidFgAcc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FF453A75-2558-4210-A5F3-9AA2C0F1A8BB}" type="presOf" srcId="{59737F35-243E-4901-A6D6-64A65860DA7B}" destId="{432CDDE3-9FD7-49D7-84C0-9698583D805E}" srcOrd="0" destOrd="0" presId="urn:microsoft.com/office/officeart/2008/layout/VerticalCurvedList"/>
    <dgm:cxn modelId="{F642630B-E14A-424A-8B5F-1E9AAE909C3D}" srcId="{59737F35-243E-4901-A6D6-64A65860DA7B}" destId="{4C8EFCFC-EDD6-47CA-9A24-2F7E249E6340}" srcOrd="0" destOrd="0" parTransId="{003DE291-A140-416B-9930-741810EFD70F}" sibTransId="{C95A6F68-508F-46CC-8F86-A219662997D8}"/>
    <dgm:cxn modelId="{E49DE699-543F-4DDE-AD25-A14245AF6EAD}" type="presOf" srcId="{4C8EFCFC-EDD6-47CA-9A24-2F7E249E6340}" destId="{8B31351D-AB22-4EAE-B64D-5B2C0E6F3EDC}" srcOrd="0" destOrd="0" presId="urn:microsoft.com/office/officeart/2008/layout/VerticalCurvedList"/>
    <dgm:cxn modelId="{DE0E285D-58D2-431E-ABD8-CCF642EF837C}" type="presOf" srcId="{055C8F3C-7047-4C23-8244-2F6D714A70D2}" destId="{17462554-4366-4041-B445-4E378F52F2F8}" srcOrd="0" destOrd="0" presId="urn:microsoft.com/office/officeart/2008/layout/VerticalCurvedList"/>
    <dgm:cxn modelId="{EF838581-D585-415F-9424-DF29DEE5F518}" srcId="{59737F35-243E-4901-A6D6-64A65860DA7B}" destId="{4F3D3AFF-CF8F-4CBA-9E75-97D22F5ABCFF}" srcOrd="4" destOrd="0" parTransId="{47A0209E-5CC3-4CDD-859B-2F0A04D6E327}" sibTransId="{9BA6D065-EC08-444A-806A-5A9AEDF98B38}"/>
    <dgm:cxn modelId="{A3A6FE0D-E5E4-4DDA-9F0C-A8123314A0FB}" srcId="{59737F35-243E-4901-A6D6-64A65860DA7B}" destId="{055C8F3C-7047-4C23-8244-2F6D714A70D2}" srcOrd="5" destOrd="0" parTransId="{7ABE9297-E377-4A59-A408-D44A2AB096B1}" sibTransId="{3B784A4C-918F-44D7-BC48-CE50F3874266}"/>
    <dgm:cxn modelId="{40C6D8BA-12ED-416B-BD46-FF485545348B}" type="presOf" srcId="{04B9C314-DF20-48C7-9697-D4504857B0CD}" destId="{F17C1D5C-4D1D-4462-B6AA-B5DA65EFFB04}" srcOrd="0" destOrd="0" presId="urn:microsoft.com/office/officeart/2008/layout/VerticalCurvedList"/>
    <dgm:cxn modelId="{F2C1FE48-0B23-48F5-806B-DD438F388521}" type="presOf" srcId="{C95A6F68-508F-46CC-8F86-A219662997D8}" destId="{3E950C28-F049-47E3-985B-28A56016BA54}" srcOrd="0" destOrd="0" presId="urn:microsoft.com/office/officeart/2008/layout/VerticalCurvedList"/>
    <dgm:cxn modelId="{979B8621-ED65-4144-9A8B-67592F344394}" srcId="{59737F35-243E-4901-A6D6-64A65860DA7B}" destId="{04B9C314-DF20-48C7-9697-D4504857B0CD}" srcOrd="1" destOrd="0" parTransId="{D809B7E7-623F-4C3F-AB47-55F90904639C}" sibTransId="{6ED6DD4B-1FE6-47E0-986B-378DA7B01F31}"/>
    <dgm:cxn modelId="{9E01D809-AD43-44E4-90C2-C63153DF249D}" srcId="{59737F35-243E-4901-A6D6-64A65860DA7B}" destId="{F8A2FFA0-24B7-48E0-9FF0-1A934FC0639C}" srcOrd="3" destOrd="0" parTransId="{6F78CC71-142B-4968-AD36-532A4691665A}" sibTransId="{CC269A67-D816-4641-9184-B852956FD760}"/>
    <dgm:cxn modelId="{FF412E12-00E1-4276-9982-DF5CCB83B6E4}" srcId="{59737F35-243E-4901-A6D6-64A65860DA7B}" destId="{1FFFF314-6E70-4596-98A6-A37CCF300C9D}" srcOrd="2" destOrd="0" parTransId="{804E3BA3-AC32-4E4D-9F17-D2D099774DB3}" sibTransId="{9A663155-2630-4EAB-B39E-B8AFF5692DF7}"/>
    <dgm:cxn modelId="{55B38184-7EDE-4201-83C5-B8B680740B4B}" type="presOf" srcId="{1FFFF314-6E70-4596-98A6-A37CCF300C9D}" destId="{75FEA508-2FCC-44E4-8C10-1C1719B565E6}" srcOrd="0" destOrd="0" presId="urn:microsoft.com/office/officeart/2008/layout/VerticalCurvedList"/>
    <dgm:cxn modelId="{C3A3B615-F193-400A-A928-5986A8F99AFE}" type="presOf" srcId="{4F3D3AFF-CF8F-4CBA-9E75-97D22F5ABCFF}" destId="{9EA754F1-A248-4A60-98AF-B884242B65BD}" srcOrd="0" destOrd="0" presId="urn:microsoft.com/office/officeart/2008/layout/VerticalCurvedList"/>
    <dgm:cxn modelId="{C5E1707B-C351-46E9-8560-8D025C33CCA3}" type="presOf" srcId="{F8A2FFA0-24B7-48E0-9FF0-1A934FC0639C}" destId="{1B41D399-094B-4349-BD55-6DB01BE767DE}" srcOrd="0" destOrd="0" presId="urn:microsoft.com/office/officeart/2008/layout/VerticalCurvedList"/>
    <dgm:cxn modelId="{E010AFAC-15FF-4A6C-B9DE-9CA0D5880C7F}" type="presParOf" srcId="{432CDDE3-9FD7-49D7-84C0-9698583D805E}" destId="{48CFE085-7EAA-4F85-B055-C0B1774CE0D3}" srcOrd="0" destOrd="0" presId="urn:microsoft.com/office/officeart/2008/layout/VerticalCurvedList"/>
    <dgm:cxn modelId="{B6C449F1-6067-47FB-ABDB-F42A531872E6}" type="presParOf" srcId="{48CFE085-7EAA-4F85-B055-C0B1774CE0D3}" destId="{1248D3C9-6B1E-4E12-BA83-C6829C2C72EE}" srcOrd="0" destOrd="0" presId="urn:microsoft.com/office/officeart/2008/layout/VerticalCurvedList"/>
    <dgm:cxn modelId="{7FEFD10B-46D6-4FCF-9983-1FDC726D787B}" type="presParOf" srcId="{1248D3C9-6B1E-4E12-BA83-C6829C2C72EE}" destId="{A7EE0D46-3059-4D69-8E3C-2BCFBB2EFD3A}" srcOrd="0" destOrd="0" presId="urn:microsoft.com/office/officeart/2008/layout/VerticalCurvedList"/>
    <dgm:cxn modelId="{A5E9A7AC-DA5C-4481-A815-2E7BBE98F91C}" type="presParOf" srcId="{1248D3C9-6B1E-4E12-BA83-C6829C2C72EE}" destId="{3E950C28-F049-47E3-985B-28A56016BA54}" srcOrd="1" destOrd="0" presId="urn:microsoft.com/office/officeart/2008/layout/VerticalCurvedList"/>
    <dgm:cxn modelId="{87974900-99D2-407D-8E31-2BB2D136B6D2}" type="presParOf" srcId="{1248D3C9-6B1E-4E12-BA83-C6829C2C72EE}" destId="{C2CDFBDF-159C-447F-B5D8-203016B7B794}" srcOrd="2" destOrd="0" presId="urn:microsoft.com/office/officeart/2008/layout/VerticalCurvedList"/>
    <dgm:cxn modelId="{1D2450D5-5651-46FD-8869-0581110EEAFB}" type="presParOf" srcId="{1248D3C9-6B1E-4E12-BA83-C6829C2C72EE}" destId="{85C95F75-737A-4D52-8693-D172E6022156}" srcOrd="3" destOrd="0" presId="urn:microsoft.com/office/officeart/2008/layout/VerticalCurvedList"/>
    <dgm:cxn modelId="{1DBBFE8B-8965-43C6-8E12-FDE9BB833CE7}" type="presParOf" srcId="{48CFE085-7EAA-4F85-B055-C0B1774CE0D3}" destId="{8B31351D-AB22-4EAE-B64D-5B2C0E6F3EDC}" srcOrd="1" destOrd="0" presId="urn:microsoft.com/office/officeart/2008/layout/VerticalCurvedList"/>
    <dgm:cxn modelId="{880513E0-FDE0-4F45-B7FB-F9AA31CDF9D4}" type="presParOf" srcId="{48CFE085-7EAA-4F85-B055-C0B1774CE0D3}" destId="{74A4FBBA-DA00-41D6-9BB4-ADA7EE2AA18D}" srcOrd="2" destOrd="0" presId="urn:microsoft.com/office/officeart/2008/layout/VerticalCurvedList"/>
    <dgm:cxn modelId="{66E838D7-0CC1-4678-8687-25E4375CD120}" type="presParOf" srcId="{74A4FBBA-DA00-41D6-9BB4-ADA7EE2AA18D}" destId="{0B493FC3-6473-4137-93A3-1785F9C258E5}" srcOrd="0" destOrd="0" presId="urn:microsoft.com/office/officeart/2008/layout/VerticalCurvedList"/>
    <dgm:cxn modelId="{E56BBB81-3D1A-416A-9273-17913DB809B4}" type="presParOf" srcId="{48CFE085-7EAA-4F85-B055-C0B1774CE0D3}" destId="{F17C1D5C-4D1D-4462-B6AA-B5DA65EFFB04}" srcOrd="3" destOrd="0" presId="urn:microsoft.com/office/officeart/2008/layout/VerticalCurvedList"/>
    <dgm:cxn modelId="{7C7E5995-E8FC-4407-AD54-7C2CB7C9AE76}" type="presParOf" srcId="{48CFE085-7EAA-4F85-B055-C0B1774CE0D3}" destId="{43012C2B-CC39-471C-820C-C74DB012A5ED}" srcOrd="4" destOrd="0" presId="urn:microsoft.com/office/officeart/2008/layout/VerticalCurvedList"/>
    <dgm:cxn modelId="{56046457-A474-424E-BD80-EE00BE7A2E5B}" type="presParOf" srcId="{43012C2B-CC39-471C-820C-C74DB012A5ED}" destId="{F42A6CCD-BBBB-448C-ACDB-B392AA0C50C3}" srcOrd="0" destOrd="0" presId="urn:microsoft.com/office/officeart/2008/layout/VerticalCurvedList"/>
    <dgm:cxn modelId="{89E4FC97-643F-4298-96A7-454042FB3A4D}" type="presParOf" srcId="{48CFE085-7EAA-4F85-B055-C0B1774CE0D3}" destId="{75FEA508-2FCC-44E4-8C10-1C1719B565E6}" srcOrd="5" destOrd="0" presId="urn:microsoft.com/office/officeart/2008/layout/VerticalCurvedList"/>
    <dgm:cxn modelId="{0AFEFCB6-1776-4667-A4AF-D09A37DD844A}" type="presParOf" srcId="{48CFE085-7EAA-4F85-B055-C0B1774CE0D3}" destId="{A12E0B00-4EFE-4669-83EB-91FA3FDF1D5C}" srcOrd="6" destOrd="0" presId="urn:microsoft.com/office/officeart/2008/layout/VerticalCurvedList"/>
    <dgm:cxn modelId="{E9BA8FDB-5C1F-4609-8AE9-338BEC53DC12}" type="presParOf" srcId="{A12E0B00-4EFE-4669-83EB-91FA3FDF1D5C}" destId="{46495328-34D8-48A9-8793-963DE50CAF8C}" srcOrd="0" destOrd="0" presId="urn:microsoft.com/office/officeart/2008/layout/VerticalCurvedList"/>
    <dgm:cxn modelId="{6F96CF24-45D8-4D02-BC40-DB7F58A18E54}" type="presParOf" srcId="{48CFE085-7EAA-4F85-B055-C0B1774CE0D3}" destId="{1B41D399-094B-4349-BD55-6DB01BE767DE}" srcOrd="7" destOrd="0" presId="urn:microsoft.com/office/officeart/2008/layout/VerticalCurvedList"/>
    <dgm:cxn modelId="{C9EE9DCD-5E5D-43C3-9C36-3F4BDBFE7C60}" type="presParOf" srcId="{48CFE085-7EAA-4F85-B055-C0B1774CE0D3}" destId="{2E75CFB7-F473-447C-ADD6-C5A8C586F08D}" srcOrd="8" destOrd="0" presId="urn:microsoft.com/office/officeart/2008/layout/VerticalCurvedList"/>
    <dgm:cxn modelId="{81909759-299C-4FD9-B82E-1FDF429F6AFE}" type="presParOf" srcId="{2E75CFB7-F473-447C-ADD6-C5A8C586F08D}" destId="{1008012C-97FF-4C8D-8940-29019D73FA91}" srcOrd="0" destOrd="0" presId="urn:microsoft.com/office/officeart/2008/layout/VerticalCurvedList"/>
    <dgm:cxn modelId="{DB908D89-EFBD-4083-9459-EBD10EE7F093}" type="presParOf" srcId="{48CFE085-7EAA-4F85-B055-C0B1774CE0D3}" destId="{9EA754F1-A248-4A60-98AF-B884242B65BD}" srcOrd="9" destOrd="0" presId="urn:microsoft.com/office/officeart/2008/layout/VerticalCurvedList"/>
    <dgm:cxn modelId="{97EBB509-E0EF-4908-B211-FB74CDB657B1}" type="presParOf" srcId="{48CFE085-7EAA-4F85-B055-C0B1774CE0D3}" destId="{C68785B2-8BF3-4949-AA7C-A548CD0F4EB5}" srcOrd="10" destOrd="0" presId="urn:microsoft.com/office/officeart/2008/layout/VerticalCurvedList"/>
    <dgm:cxn modelId="{21F4BBC3-EAA4-4821-B145-5E6024D223BE}" type="presParOf" srcId="{C68785B2-8BF3-4949-AA7C-A548CD0F4EB5}" destId="{D64B8F10-1B04-4F0A-94B9-6D4EF2043B03}" srcOrd="0" destOrd="0" presId="urn:microsoft.com/office/officeart/2008/layout/VerticalCurvedList"/>
    <dgm:cxn modelId="{185E88AF-E739-4FBB-A30A-FC51034D0D18}" type="presParOf" srcId="{48CFE085-7EAA-4F85-B055-C0B1774CE0D3}" destId="{17462554-4366-4041-B445-4E378F52F2F8}" srcOrd="11" destOrd="0" presId="urn:microsoft.com/office/officeart/2008/layout/VerticalCurvedList"/>
    <dgm:cxn modelId="{1A6F96FA-55D2-44CB-A80A-B5EF8FADA944}" type="presParOf" srcId="{48CFE085-7EAA-4F85-B055-C0B1774CE0D3}" destId="{33A17CD0-EA19-49B6-A4F9-13224F00152B}" srcOrd="12" destOrd="0" presId="urn:microsoft.com/office/officeart/2008/layout/VerticalCurvedList"/>
    <dgm:cxn modelId="{FE1693E4-8A62-4F5F-8960-024E48E51351}" type="presParOf" srcId="{33A17CD0-EA19-49B6-A4F9-13224F00152B}" destId="{547B8ECD-0233-4F2F-9AFD-A8936A9D0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DA1AF5-6A33-45F8-94C8-C98C6846DA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CC5E3E-2409-416C-AB79-D702F08CC10D}">
      <dgm:prSet phldrT="[Текст]" custT="1"/>
      <dgm:spPr/>
      <dgm:t>
        <a:bodyPr/>
        <a:lstStyle/>
        <a:p>
          <a:r>
            <a:rPr lang="ru-RU" sz="1400" dirty="0"/>
            <a:t>Поиск работы </a:t>
          </a:r>
        </a:p>
      </dgm:t>
    </dgm:pt>
    <dgm:pt modelId="{C84AB4F6-4BDE-4C2A-ACB2-3FCD24EECE67}" type="parTrans" cxnId="{4CC94BEA-5808-4326-85F2-3AEA1E5CEAC5}">
      <dgm:prSet/>
      <dgm:spPr/>
      <dgm:t>
        <a:bodyPr/>
        <a:lstStyle/>
        <a:p>
          <a:endParaRPr lang="ru-RU"/>
        </a:p>
      </dgm:t>
    </dgm:pt>
    <dgm:pt modelId="{49A57B97-395F-4AB1-9452-AA1A8799ABAD}" type="sibTrans" cxnId="{4CC94BEA-5808-4326-85F2-3AEA1E5CEAC5}">
      <dgm:prSet/>
      <dgm:spPr/>
      <dgm:t>
        <a:bodyPr/>
        <a:lstStyle/>
        <a:p>
          <a:endParaRPr lang="ru-RU"/>
        </a:p>
      </dgm:t>
    </dgm:pt>
    <dgm:pt modelId="{9DD04FCA-E858-49CC-9E45-044D10FA88C7}">
      <dgm:prSet phldrT="[Текст]"/>
      <dgm:spPr/>
      <dgm:t>
        <a:bodyPr/>
        <a:lstStyle/>
        <a:p>
          <a:r>
            <a:rPr lang="ru-RU" dirty="0"/>
            <a:t>Осуществление ИП</a:t>
          </a:r>
        </a:p>
      </dgm:t>
    </dgm:pt>
    <dgm:pt modelId="{AE7EF057-195B-4C12-A962-2C4CBF8BD4BF}" type="parTrans" cxnId="{92BC986B-03BE-426B-9844-0DD74298AE8D}">
      <dgm:prSet/>
      <dgm:spPr/>
      <dgm:t>
        <a:bodyPr/>
        <a:lstStyle/>
        <a:p>
          <a:endParaRPr lang="ru-RU"/>
        </a:p>
      </dgm:t>
    </dgm:pt>
    <dgm:pt modelId="{0E29B6D6-7FA1-4FFE-A535-12C2D98BD622}" type="sibTrans" cxnId="{92BC986B-03BE-426B-9844-0DD74298AE8D}">
      <dgm:prSet/>
      <dgm:spPr/>
      <dgm:t>
        <a:bodyPr/>
        <a:lstStyle/>
        <a:p>
          <a:endParaRPr lang="ru-RU"/>
        </a:p>
      </dgm:t>
    </dgm:pt>
    <dgm:pt modelId="{3A279321-2FC6-48E9-BFCA-A773C88B3914}">
      <dgm:prSet phldrT="[Текст]"/>
      <dgm:spPr/>
      <dgm:t>
        <a:bodyPr/>
        <a:lstStyle/>
        <a:p>
          <a:r>
            <a:rPr lang="ru-RU" dirty="0"/>
            <a:t>Ведение личного подсобного хозяйства</a:t>
          </a:r>
        </a:p>
      </dgm:t>
    </dgm:pt>
    <dgm:pt modelId="{290953E2-0FAE-44AC-AF18-84C16323D61B}" type="parTrans" cxnId="{498376D1-70D5-4A5A-B3B9-F1298FF561C0}">
      <dgm:prSet/>
      <dgm:spPr/>
      <dgm:t>
        <a:bodyPr/>
        <a:lstStyle/>
        <a:p>
          <a:endParaRPr lang="ru-RU"/>
        </a:p>
      </dgm:t>
    </dgm:pt>
    <dgm:pt modelId="{F6BA1AE5-07C5-4640-ADCD-8F375EE2237C}" type="sibTrans" cxnId="{498376D1-70D5-4A5A-B3B9-F1298FF561C0}">
      <dgm:prSet/>
      <dgm:spPr/>
      <dgm:t>
        <a:bodyPr/>
        <a:lstStyle/>
        <a:p>
          <a:endParaRPr lang="ru-RU"/>
        </a:p>
      </dgm:t>
    </dgm:pt>
    <dgm:pt modelId="{6387181E-022B-4F8F-A7A0-54A06BE64A0A}">
      <dgm:prSet/>
      <dgm:spPr/>
      <dgm:t>
        <a:bodyPr/>
        <a:lstStyle/>
        <a:p>
          <a:r>
            <a:rPr lang="ru-RU" dirty="0"/>
            <a:t>Иные мероприятия, направленные на преодоление ТЖС</a:t>
          </a:r>
        </a:p>
      </dgm:t>
    </dgm:pt>
    <dgm:pt modelId="{AA33C2A5-B123-4120-AC79-17B11A52A89F}" type="parTrans" cxnId="{0D2E0342-B497-4F19-9ADF-D15A49133A1A}">
      <dgm:prSet/>
      <dgm:spPr/>
      <dgm:t>
        <a:bodyPr/>
        <a:lstStyle/>
        <a:p>
          <a:endParaRPr lang="ru-RU"/>
        </a:p>
      </dgm:t>
    </dgm:pt>
    <dgm:pt modelId="{6D62BA32-044A-4FBA-8E2F-94519454592B}" type="sibTrans" cxnId="{0D2E0342-B497-4F19-9ADF-D15A49133A1A}">
      <dgm:prSet/>
      <dgm:spPr/>
      <dgm:t>
        <a:bodyPr/>
        <a:lstStyle/>
        <a:p>
          <a:endParaRPr lang="ru-RU"/>
        </a:p>
      </dgm:t>
    </dgm:pt>
    <dgm:pt modelId="{F377680F-0ECF-4DC9-86EB-ECC51DE33B3D}" type="pres">
      <dgm:prSet presAssocID="{14DA1AF5-6A33-45F8-94C8-C98C6846DA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BC871E6-161C-400B-A910-4B7F360A7FE7}" type="pres">
      <dgm:prSet presAssocID="{14DA1AF5-6A33-45F8-94C8-C98C6846DA67}" presName="Name1" presStyleCnt="0"/>
      <dgm:spPr/>
    </dgm:pt>
    <dgm:pt modelId="{C52C8742-12C0-4A3B-B088-6FA8265C334E}" type="pres">
      <dgm:prSet presAssocID="{14DA1AF5-6A33-45F8-94C8-C98C6846DA67}" presName="cycle" presStyleCnt="0"/>
      <dgm:spPr/>
    </dgm:pt>
    <dgm:pt modelId="{439E1CEB-542D-4D50-9DF3-24C0FB5CA8C7}" type="pres">
      <dgm:prSet presAssocID="{14DA1AF5-6A33-45F8-94C8-C98C6846DA67}" presName="srcNode" presStyleLbl="node1" presStyleIdx="0" presStyleCnt="4"/>
      <dgm:spPr/>
    </dgm:pt>
    <dgm:pt modelId="{04DAA420-3B45-4FFC-A90B-913E9558E49C}" type="pres">
      <dgm:prSet presAssocID="{14DA1AF5-6A33-45F8-94C8-C98C6846DA67}" presName="conn" presStyleLbl="parChTrans1D2" presStyleIdx="0" presStyleCnt="1"/>
      <dgm:spPr/>
      <dgm:t>
        <a:bodyPr/>
        <a:lstStyle/>
        <a:p>
          <a:endParaRPr lang="ru-RU"/>
        </a:p>
      </dgm:t>
    </dgm:pt>
    <dgm:pt modelId="{14708FE1-DAC2-4D3B-A3D1-2CB05E934AAD}" type="pres">
      <dgm:prSet presAssocID="{14DA1AF5-6A33-45F8-94C8-C98C6846DA67}" presName="extraNode" presStyleLbl="node1" presStyleIdx="0" presStyleCnt="4"/>
      <dgm:spPr/>
    </dgm:pt>
    <dgm:pt modelId="{9CE91191-D3AA-4351-B2FF-15CE0AC384EC}" type="pres">
      <dgm:prSet presAssocID="{14DA1AF5-6A33-45F8-94C8-C98C6846DA67}" presName="dstNode" presStyleLbl="node1" presStyleIdx="0" presStyleCnt="4"/>
      <dgm:spPr/>
    </dgm:pt>
    <dgm:pt modelId="{F0BF950A-30D4-430D-8D7D-DAC40D7FD32C}" type="pres">
      <dgm:prSet presAssocID="{C2CC5E3E-2409-416C-AB79-D702F08CC10D}" presName="text_1" presStyleLbl="node1" presStyleIdx="0" presStyleCnt="4" custLinFactNeighborX="990" custLinFactNeighborY="-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88CD6-2CFA-403E-9B14-4EF72B5AF38A}" type="pres">
      <dgm:prSet presAssocID="{C2CC5E3E-2409-416C-AB79-D702F08CC10D}" presName="accent_1" presStyleCnt="0"/>
      <dgm:spPr/>
    </dgm:pt>
    <dgm:pt modelId="{BE21F6D3-B265-4C13-A9C5-09806B6A2FEA}" type="pres">
      <dgm:prSet presAssocID="{C2CC5E3E-2409-416C-AB79-D702F08CC10D}" presName="accentRepeatNode" presStyleLbl="solidFgAcc1" presStyleIdx="0" presStyleCnt="4"/>
      <dgm:spPr/>
    </dgm:pt>
    <dgm:pt modelId="{64716FA7-7447-42B2-BE62-B023437F2A3F}" type="pres">
      <dgm:prSet presAssocID="{9DD04FCA-E858-49CC-9E45-044D10FA88C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DF5E9-F8F1-4323-9320-D5C1E2B8F0EB}" type="pres">
      <dgm:prSet presAssocID="{9DD04FCA-E858-49CC-9E45-044D10FA88C7}" presName="accent_2" presStyleCnt="0"/>
      <dgm:spPr/>
    </dgm:pt>
    <dgm:pt modelId="{167CF159-A849-48C6-A164-2512839CA9AA}" type="pres">
      <dgm:prSet presAssocID="{9DD04FCA-E858-49CC-9E45-044D10FA88C7}" presName="accentRepeatNode" presStyleLbl="solidFgAcc1" presStyleIdx="1" presStyleCnt="4"/>
      <dgm:spPr/>
    </dgm:pt>
    <dgm:pt modelId="{DB8790C5-8619-45FF-927A-F39FA1D9646C}" type="pres">
      <dgm:prSet presAssocID="{3A279321-2FC6-48E9-BFCA-A773C88B391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54624-DB4F-4B77-8D40-76C2A6766907}" type="pres">
      <dgm:prSet presAssocID="{3A279321-2FC6-48E9-BFCA-A773C88B3914}" presName="accent_3" presStyleCnt="0"/>
      <dgm:spPr/>
    </dgm:pt>
    <dgm:pt modelId="{F661E6D2-C163-43EB-AEAE-C0FC3DCB84C5}" type="pres">
      <dgm:prSet presAssocID="{3A279321-2FC6-48E9-BFCA-A773C88B3914}" presName="accentRepeatNode" presStyleLbl="solidFgAcc1" presStyleIdx="2" presStyleCnt="4"/>
      <dgm:spPr/>
    </dgm:pt>
    <dgm:pt modelId="{26163CF7-F416-4FC9-8F39-1CE05527229D}" type="pres">
      <dgm:prSet presAssocID="{6387181E-022B-4F8F-A7A0-54A06BE64A0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37AE1-F2DC-42D1-ABCF-8DE2D1F778D0}" type="pres">
      <dgm:prSet presAssocID="{6387181E-022B-4F8F-A7A0-54A06BE64A0A}" presName="accent_4" presStyleCnt="0"/>
      <dgm:spPr/>
    </dgm:pt>
    <dgm:pt modelId="{F310BA2C-1199-4D97-A257-332C47740087}" type="pres">
      <dgm:prSet presAssocID="{6387181E-022B-4F8F-A7A0-54A06BE64A0A}" presName="accentRepeatNode" presStyleLbl="solidFgAcc1" presStyleIdx="3" presStyleCnt="4"/>
      <dgm:spPr/>
    </dgm:pt>
  </dgm:ptLst>
  <dgm:cxnLst>
    <dgm:cxn modelId="{D073B71E-6CAB-40B1-8933-2986E02C7319}" type="presOf" srcId="{9DD04FCA-E858-49CC-9E45-044D10FA88C7}" destId="{64716FA7-7447-42B2-BE62-B023437F2A3F}" srcOrd="0" destOrd="0" presId="urn:microsoft.com/office/officeart/2008/layout/VerticalCurvedList"/>
    <dgm:cxn modelId="{0A8E7CF1-D2A3-434A-81A9-79A7D0F1DB04}" type="presOf" srcId="{6387181E-022B-4F8F-A7A0-54A06BE64A0A}" destId="{26163CF7-F416-4FC9-8F39-1CE05527229D}" srcOrd="0" destOrd="0" presId="urn:microsoft.com/office/officeart/2008/layout/VerticalCurvedList"/>
    <dgm:cxn modelId="{0D2E0342-B497-4F19-9ADF-D15A49133A1A}" srcId="{14DA1AF5-6A33-45F8-94C8-C98C6846DA67}" destId="{6387181E-022B-4F8F-A7A0-54A06BE64A0A}" srcOrd="3" destOrd="0" parTransId="{AA33C2A5-B123-4120-AC79-17B11A52A89F}" sibTransId="{6D62BA32-044A-4FBA-8E2F-94519454592B}"/>
    <dgm:cxn modelId="{7A6750DE-F30B-4ECF-A38F-AEFE3852C25D}" type="presOf" srcId="{49A57B97-395F-4AB1-9452-AA1A8799ABAD}" destId="{04DAA420-3B45-4FFC-A90B-913E9558E49C}" srcOrd="0" destOrd="0" presId="urn:microsoft.com/office/officeart/2008/layout/VerticalCurvedList"/>
    <dgm:cxn modelId="{4CC94BEA-5808-4326-85F2-3AEA1E5CEAC5}" srcId="{14DA1AF5-6A33-45F8-94C8-C98C6846DA67}" destId="{C2CC5E3E-2409-416C-AB79-D702F08CC10D}" srcOrd="0" destOrd="0" parTransId="{C84AB4F6-4BDE-4C2A-ACB2-3FCD24EECE67}" sibTransId="{49A57B97-395F-4AB1-9452-AA1A8799ABAD}"/>
    <dgm:cxn modelId="{BF9AB488-5807-40E7-933F-80BC7CE054FA}" type="presOf" srcId="{14DA1AF5-6A33-45F8-94C8-C98C6846DA67}" destId="{F377680F-0ECF-4DC9-86EB-ECC51DE33B3D}" srcOrd="0" destOrd="0" presId="urn:microsoft.com/office/officeart/2008/layout/VerticalCurvedList"/>
    <dgm:cxn modelId="{7CBB68DB-6791-4211-A2EB-186C0E216328}" type="presOf" srcId="{3A279321-2FC6-48E9-BFCA-A773C88B3914}" destId="{DB8790C5-8619-45FF-927A-F39FA1D9646C}" srcOrd="0" destOrd="0" presId="urn:microsoft.com/office/officeart/2008/layout/VerticalCurvedList"/>
    <dgm:cxn modelId="{98B19031-6237-4C68-A84C-9B592D55C826}" type="presOf" srcId="{C2CC5E3E-2409-416C-AB79-D702F08CC10D}" destId="{F0BF950A-30D4-430D-8D7D-DAC40D7FD32C}" srcOrd="0" destOrd="0" presId="urn:microsoft.com/office/officeart/2008/layout/VerticalCurvedList"/>
    <dgm:cxn modelId="{92BC986B-03BE-426B-9844-0DD74298AE8D}" srcId="{14DA1AF5-6A33-45F8-94C8-C98C6846DA67}" destId="{9DD04FCA-E858-49CC-9E45-044D10FA88C7}" srcOrd="1" destOrd="0" parTransId="{AE7EF057-195B-4C12-A962-2C4CBF8BD4BF}" sibTransId="{0E29B6D6-7FA1-4FFE-A535-12C2D98BD622}"/>
    <dgm:cxn modelId="{498376D1-70D5-4A5A-B3B9-F1298FF561C0}" srcId="{14DA1AF5-6A33-45F8-94C8-C98C6846DA67}" destId="{3A279321-2FC6-48E9-BFCA-A773C88B3914}" srcOrd="2" destOrd="0" parTransId="{290953E2-0FAE-44AC-AF18-84C16323D61B}" sibTransId="{F6BA1AE5-07C5-4640-ADCD-8F375EE2237C}"/>
    <dgm:cxn modelId="{FB8C66E2-79A5-4D84-812E-FD2B0E47A5BC}" type="presParOf" srcId="{F377680F-0ECF-4DC9-86EB-ECC51DE33B3D}" destId="{ABC871E6-161C-400B-A910-4B7F360A7FE7}" srcOrd="0" destOrd="0" presId="urn:microsoft.com/office/officeart/2008/layout/VerticalCurvedList"/>
    <dgm:cxn modelId="{913D8D5D-2305-4188-AD90-F90EE6873BDD}" type="presParOf" srcId="{ABC871E6-161C-400B-A910-4B7F360A7FE7}" destId="{C52C8742-12C0-4A3B-B088-6FA8265C334E}" srcOrd="0" destOrd="0" presId="urn:microsoft.com/office/officeart/2008/layout/VerticalCurvedList"/>
    <dgm:cxn modelId="{B9400529-8C55-43FD-A4CD-CE405967649E}" type="presParOf" srcId="{C52C8742-12C0-4A3B-B088-6FA8265C334E}" destId="{439E1CEB-542D-4D50-9DF3-24C0FB5CA8C7}" srcOrd="0" destOrd="0" presId="urn:microsoft.com/office/officeart/2008/layout/VerticalCurvedList"/>
    <dgm:cxn modelId="{A967A8E2-45C7-4BF7-8157-F3568E6D7E98}" type="presParOf" srcId="{C52C8742-12C0-4A3B-B088-6FA8265C334E}" destId="{04DAA420-3B45-4FFC-A90B-913E9558E49C}" srcOrd="1" destOrd="0" presId="urn:microsoft.com/office/officeart/2008/layout/VerticalCurvedList"/>
    <dgm:cxn modelId="{2F17D01F-5AFF-4202-90B1-3F87C763D14E}" type="presParOf" srcId="{C52C8742-12C0-4A3B-B088-6FA8265C334E}" destId="{14708FE1-DAC2-4D3B-A3D1-2CB05E934AAD}" srcOrd="2" destOrd="0" presId="urn:microsoft.com/office/officeart/2008/layout/VerticalCurvedList"/>
    <dgm:cxn modelId="{49FF2EEA-C733-4EFE-8687-B47AE71C4895}" type="presParOf" srcId="{C52C8742-12C0-4A3B-B088-6FA8265C334E}" destId="{9CE91191-D3AA-4351-B2FF-15CE0AC384EC}" srcOrd="3" destOrd="0" presId="urn:microsoft.com/office/officeart/2008/layout/VerticalCurvedList"/>
    <dgm:cxn modelId="{DAD9E5DA-6EC3-4565-8E2D-FC2C1EDB1D10}" type="presParOf" srcId="{ABC871E6-161C-400B-A910-4B7F360A7FE7}" destId="{F0BF950A-30D4-430D-8D7D-DAC40D7FD32C}" srcOrd="1" destOrd="0" presId="urn:microsoft.com/office/officeart/2008/layout/VerticalCurvedList"/>
    <dgm:cxn modelId="{63613367-FD99-439D-A45B-BF2418AF2F0D}" type="presParOf" srcId="{ABC871E6-161C-400B-A910-4B7F360A7FE7}" destId="{1DD88CD6-2CFA-403E-9B14-4EF72B5AF38A}" srcOrd="2" destOrd="0" presId="urn:microsoft.com/office/officeart/2008/layout/VerticalCurvedList"/>
    <dgm:cxn modelId="{85AB58DC-01E0-4DCA-9BA1-297125F00BF6}" type="presParOf" srcId="{1DD88CD6-2CFA-403E-9B14-4EF72B5AF38A}" destId="{BE21F6D3-B265-4C13-A9C5-09806B6A2FEA}" srcOrd="0" destOrd="0" presId="urn:microsoft.com/office/officeart/2008/layout/VerticalCurvedList"/>
    <dgm:cxn modelId="{FE5B8DCF-CBA7-407F-A37C-E1634096F1C7}" type="presParOf" srcId="{ABC871E6-161C-400B-A910-4B7F360A7FE7}" destId="{64716FA7-7447-42B2-BE62-B023437F2A3F}" srcOrd="3" destOrd="0" presId="urn:microsoft.com/office/officeart/2008/layout/VerticalCurvedList"/>
    <dgm:cxn modelId="{6412E2F6-C0E3-4D55-A94A-F28D92FCFD95}" type="presParOf" srcId="{ABC871E6-161C-400B-A910-4B7F360A7FE7}" destId="{886DF5E9-F8F1-4323-9320-D5C1E2B8F0EB}" srcOrd="4" destOrd="0" presId="urn:microsoft.com/office/officeart/2008/layout/VerticalCurvedList"/>
    <dgm:cxn modelId="{380E9D5C-4D38-471B-901F-B3F62AD10839}" type="presParOf" srcId="{886DF5E9-F8F1-4323-9320-D5C1E2B8F0EB}" destId="{167CF159-A849-48C6-A164-2512839CA9AA}" srcOrd="0" destOrd="0" presId="urn:microsoft.com/office/officeart/2008/layout/VerticalCurvedList"/>
    <dgm:cxn modelId="{1083EB01-450F-4509-B80C-E1E1C23B401A}" type="presParOf" srcId="{ABC871E6-161C-400B-A910-4B7F360A7FE7}" destId="{DB8790C5-8619-45FF-927A-F39FA1D9646C}" srcOrd="5" destOrd="0" presId="urn:microsoft.com/office/officeart/2008/layout/VerticalCurvedList"/>
    <dgm:cxn modelId="{EA7C98A7-2647-456A-B2EC-0FE3C4BFEBA5}" type="presParOf" srcId="{ABC871E6-161C-400B-A910-4B7F360A7FE7}" destId="{B7A54624-DB4F-4B77-8D40-76C2A6766907}" srcOrd="6" destOrd="0" presId="urn:microsoft.com/office/officeart/2008/layout/VerticalCurvedList"/>
    <dgm:cxn modelId="{E9D9EE85-94B7-4A90-9C45-9D86D331B0D0}" type="presParOf" srcId="{B7A54624-DB4F-4B77-8D40-76C2A6766907}" destId="{F661E6D2-C163-43EB-AEAE-C0FC3DCB84C5}" srcOrd="0" destOrd="0" presId="urn:microsoft.com/office/officeart/2008/layout/VerticalCurvedList"/>
    <dgm:cxn modelId="{C82E2C19-89EE-49FD-9250-3920FC057C86}" type="presParOf" srcId="{ABC871E6-161C-400B-A910-4B7F360A7FE7}" destId="{26163CF7-F416-4FC9-8F39-1CE05527229D}" srcOrd="7" destOrd="0" presId="urn:microsoft.com/office/officeart/2008/layout/VerticalCurvedList"/>
    <dgm:cxn modelId="{4D6D5CB8-E32C-4555-8DB3-36591B8BD775}" type="presParOf" srcId="{ABC871E6-161C-400B-A910-4B7F360A7FE7}" destId="{1F337AE1-F2DC-42D1-ABCF-8DE2D1F778D0}" srcOrd="8" destOrd="0" presId="urn:microsoft.com/office/officeart/2008/layout/VerticalCurvedList"/>
    <dgm:cxn modelId="{D14F1FA2-10FE-455E-BD43-DD42B847D04D}" type="presParOf" srcId="{1F337AE1-F2DC-42D1-ABCF-8DE2D1F778D0}" destId="{F310BA2C-1199-4D97-A257-332C477400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37F35-243E-4901-A6D6-64A65860DA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EFCFC-EDD6-47CA-9A24-2F7E249E6340}">
      <dgm:prSet phldrT="[Текст]"/>
      <dgm:spPr/>
      <dgm:t>
        <a:bodyPr/>
        <a:lstStyle/>
        <a:p>
          <a:r>
            <a:rPr lang="ru-RU" dirty="0"/>
            <a:t>Министерство социального развития, опеки и попечительства </a:t>
          </a:r>
        </a:p>
      </dgm:t>
    </dgm:pt>
    <dgm:pt modelId="{003DE291-A140-416B-9930-741810EFD70F}" type="parTrans" cxnId="{F642630B-E14A-424A-8B5F-1E9AAE909C3D}">
      <dgm:prSet/>
      <dgm:spPr/>
      <dgm:t>
        <a:bodyPr/>
        <a:lstStyle/>
        <a:p>
          <a:endParaRPr lang="ru-RU"/>
        </a:p>
      </dgm:t>
    </dgm:pt>
    <dgm:pt modelId="{C95A6F68-508F-46CC-8F86-A219662997D8}" type="sibTrans" cxnId="{F642630B-E14A-424A-8B5F-1E9AAE909C3D}">
      <dgm:prSet/>
      <dgm:spPr/>
      <dgm:t>
        <a:bodyPr/>
        <a:lstStyle/>
        <a:p>
          <a:endParaRPr lang="ru-RU"/>
        </a:p>
      </dgm:t>
    </dgm:pt>
    <dgm:pt modelId="{1FFFF314-6E70-4596-98A6-A37CCF300C9D}">
      <dgm:prSet phldrT="[Текст]"/>
      <dgm:spPr/>
      <dgm:t>
        <a:bodyPr/>
        <a:lstStyle/>
        <a:p>
          <a:pPr rtl="0"/>
          <a:r>
            <a:rPr kumimoji="0" lang="ru-RU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 экономического развития</a:t>
          </a:r>
          <a:endParaRPr lang="ru-RU" dirty="0">
            <a:solidFill>
              <a:schemeClr val="bg1"/>
            </a:solidFill>
          </a:endParaRPr>
        </a:p>
      </dgm:t>
    </dgm:pt>
    <dgm:pt modelId="{804E3BA3-AC32-4E4D-9F17-D2D099774DB3}" type="parTrans" cxnId="{FF412E12-00E1-4276-9982-DF5CCB83B6E4}">
      <dgm:prSet/>
      <dgm:spPr/>
      <dgm:t>
        <a:bodyPr/>
        <a:lstStyle/>
        <a:p>
          <a:endParaRPr lang="ru-RU"/>
        </a:p>
      </dgm:t>
    </dgm:pt>
    <dgm:pt modelId="{9A663155-2630-4EAB-B39E-B8AFF5692DF7}" type="sibTrans" cxnId="{FF412E12-00E1-4276-9982-DF5CCB83B6E4}">
      <dgm:prSet/>
      <dgm:spPr/>
      <dgm:t>
        <a:bodyPr/>
        <a:lstStyle/>
        <a:p>
          <a:endParaRPr lang="ru-RU"/>
        </a:p>
      </dgm:t>
    </dgm:pt>
    <dgm:pt modelId="{F8A2FFA0-24B7-48E0-9FF0-1A934FC0639C}">
      <dgm:prSet phldrT="[Текст]"/>
      <dgm:spPr/>
      <dgm:t>
        <a:bodyPr/>
        <a:lstStyle/>
        <a:p>
          <a:pPr rtl="0"/>
          <a:r>
            <a:rPr kumimoji="0" lang="ru-RU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kumimoji="0" lang="ru-RU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сельского хозяйства</a:t>
          </a:r>
          <a:endParaRPr lang="ru-RU" dirty="0">
            <a:solidFill>
              <a:schemeClr val="bg1"/>
            </a:solidFill>
          </a:endParaRPr>
        </a:p>
      </dgm:t>
    </dgm:pt>
    <dgm:pt modelId="{6F78CC71-142B-4968-AD36-532A4691665A}" type="parTrans" cxnId="{9E01D809-AD43-44E4-90C2-C63153DF249D}">
      <dgm:prSet/>
      <dgm:spPr/>
      <dgm:t>
        <a:bodyPr/>
        <a:lstStyle/>
        <a:p>
          <a:endParaRPr lang="ru-RU"/>
        </a:p>
      </dgm:t>
    </dgm:pt>
    <dgm:pt modelId="{CC269A67-D816-4641-9184-B852956FD760}" type="sibTrans" cxnId="{9E01D809-AD43-44E4-90C2-C63153DF249D}">
      <dgm:prSet/>
      <dgm:spPr/>
      <dgm:t>
        <a:bodyPr/>
        <a:lstStyle/>
        <a:p>
          <a:endParaRPr lang="ru-RU"/>
        </a:p>
      </dgm:t>
    </dgm:pt>
    <dgm:pt modelId="{4F3D3AFF-CF8F-4CBA-9E75-97D22F5ABCFF}">
      <dgm:prSet/>
      <dgm:spPr/>
      <dgm:t>
        <a:bodyPr/>
        <a:lstStyle/>
        <a:p>
          <a:r>
            <a:rPr lang="ru-RU" dirty="0"/>
            <a:t>Министерство образования</a:t>
          </a:r>
        </a:p>
      </dgm:t>
    </dgm:pt>
    <dgm:pt modelId="{47A0209E-5CC3-4CDD-859B-2F0A04D6E327}" type="parTrans" cxnId="{EF838581-D585-415F-9424-DF29DEE5F518}">
      <dgm:prSet/>
      <dgm:spPr/>
      <dgm:t>
        <a:bodyPr/>
        <a:lstStyle/>
        <a:p>
          <a:endParaRPr lang="ru-RU"/>
        </a:p>
      </dgm:t>
    </dgm:pt>
    <dgm:pt modelId="{9BA6D065-EC08-444A-806A-5A9AEDF98B38}" type="sibTrans" cxnId="{EF838581-D585-415F-9424-DF29DEE5F518}">
      <dgm:prSet/>
      <dgm:spPr/>
      <dgm:t>
        <a:bodyPr/>
        <a:lstStyle/>
        <a:p>
          <a:endParaRPr lang="ru-RU"/>
        </a:p>
      </dgm:t>
    </dgm:pt>
    <dgm:pt modelId="{055C8F3C-7047-4C23-8244-2F6D714A70D2}">
      <dgm:prSet/>
      <dgm:spPr/>
      <dgm:t>
        <a:bodyPr/>
        <a:lstStyle/>
        <a:p>
          <a:r>
            <a:rPr lang="ru-RU" dirty="0"/>
            <a:t>Органы местного самоуправления</a:t>
          </a:r>
        </a:p>
      </dgm:t>
    </dgm:pt>
    <dgm:pt modelId="{7ABE9297-E377-4A59-A408-D44A2AB096B1}" type="parTrans" cxnId="{A3A6FE0D-E5E4-4DDA-9F0C-A8123314A0FB}">
      <dgm:prSet/>
      <dgm:spPr/>
      <dgm:t>
        <a:bodyPr/>
        <a:lstStyle/>
        <a:p>
          <a:endParaRPr lang="ru-RU"/>
        </a:p>
      </dgm:t>
    </dgm:pt>
    <dgm:pt modelId="{3B784A4C-918F-44D7-BC48-CE50F3874266}" type="sibTrans" cxnId="{A3A6FE0D-E5E4-4DDA-9F0C-A8123314A0FB}">
      <dgm:prSet/>
      <dgm:spPr/>
      <dgm:t>
        <a:bodyPr/>
        <a:lstStyle/>
        <a:p>
          <a:endParaRPr lang="ru-RU"/>
        </a:p>
      </dgm:t>
    </dgm:pt>
    <dgm:pt modelId="{04B9C314-DF20-48C7-9697-D4504857B0CD}">
      <dgm:prSet/>
      <dgm:spPr/>
      <dgm:t>
        <a:bodyPr/>
        <a:lstStyle/>
        <a:p>
          <a:r>
            <a:rPr kumimoji="0" lang="ru-RU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труда и занятости</a:t>
          </a:r>
          <a:endParaRPr kumimoji="0" lang="ru-RU" dirty="0">
            <a:solidFill>
              <a:schemeClr val="bg1"/>
            </a:solidFill>
            <a:effectLst/>
            <a:latin typeface="+mn-lt"/>
            <a:ea typeface="+mn-ea"/>
            <a:cs typeface="+mn-cs"/>
          </a:endParaRPr>
        </a:p>
      </dgm:t>
    </dgm:pt>
    <dgm:pt modelId="{D809B7E7-623F-4C3F-AB47-55F90904639C}" type="parTrans" cxnId="{979B8621-ED65-4144-9A8B-67592F344394}">
      <dgm:prSet/>
      <dgm:spPr/>
      <dgm:t>
        <a:bodyPr/>
        <a:lstStyle/>
        <a:p>
          <a:endParaRPr lang="ru-RU"/>
        </a:p>
      </dgm:t>
    </dgm:pt>
    <dgm:pt modelId="{6ED6DD4B-1FE6-47E0-986B-378DA7B01F31}" type="sibTrans" cxnId="{979B8621-ED65-4144-9A8B-67592F344394}">
      <dgm:prSet/>
      <dgm:spPr/>
      <dgm:t>
        <a:bodyPr/>
        <a:lstStyle/>
        <a:p>
          <a:endParaRPr lang="ru-RU"/>
        </a:p>
      </dgm:t>
    </dgm:pt>
    <dgm:pt modelId="{432CDDE3-9FD7-49D7-84C0-9698583D805E}" type="pres">
      <dgm:prSet presAssocID="{59737F35-243E-4901-A6D6-64A65860DA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CFE085-7EAA-4F85-B055-C0B1774CE0D3}" type="pres">
      <dgm:prSet presAssocID="{59737F35-243E-4901-A6D6-64A65860DA7B}" presName="Name1" presStyleCnt="0"/>
      <dgm:spPr/>
    </dgm:pt>
    <dgm:pt modelId="{1248D3C9-6B1E-4E12-BA83-C6829C2C72EE}" type="pres">
      <dgm:prSet presAssocID="{59737F35-243E-4901-A6D6-64A65860DA7B}" presName="cycle" presStyleCnt="0"/>
      <dgm:spPr/>
    </dgm:pt>
    <dgm:pt modelId="{A7EE0D46-3059-4D69-8E3C-2BCFBB2EFD3A}" type="pres">
      <dgm:prSet presAssocID="{59737F35-243E-4901-A6D6-64A65860DA7B}" presName="srcNode" presStyleLbl="node1" presStyleIdx="0" presStyleCnt="6"/>
      <dgm:spPr/>
    </dgm:pt>
    <dgm:pt modelId="{3E950C28-F049-47E3-985B-28A56016BA54}" type="pres">
      <dgm:prSet presAssocID="{59737F35-243E-4901-A6D6-64A65860DA7B}" presName="conn" presStyleLbl="parChTrans1D2" presStyleIdx="0" presStyleCnt="1"/>
      <dgm:spPr/>
      <dgm:t>
        <a:bodyPr/>
        <a:lstStyle/>
        <a:p>
          <a:endParaRPr lang="ru-RU"/>
        </a:p>
      </dgm:t>
    </dgm:pt>
    <dgm:pt modelId="{C2CDFBDF-159C-447F-B5D8-203016B7B794}" type="pres">
      <dgm:prSet presAssocID="{59737F35-243E-4901-A6D6-64A65860DA7B}" presName="extraNode" presStyleLbl="node1" presStyleIdx="0" presStyleCnt="6"/>
      <dgm:spPr/>
    </dgm:pt>
    <dgm:pt modelId="{85C95F75-737A-4D52-8693-D172E6022156}" type="pres">
      <dgm:prSet presAssocID="{59737F35-243E-4901-A6D6-64A65860DA7B}" presName="dstNode" presStyleLbl="node1" presStyleIdx="0" presStyleCnt="6"/>
      <dgm:spPr/>
    </dgm:pt>
    <dgm:pt modelId="{8B31351D-AB22-4EAE-B64D-5B2C0E6F3EDC}" type="pres">
      <dgm:prSet presAssocID="{4C8EFCFC-EDD6-47CA-9A24-2F7E249E634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4FBBA-DA00-41D6-9BB4-ADA7EE2AA18D}" type="pres">
      <dgm:prSet presAssocID="{4C8EFCFC-EDD6-47CA-9A24-2F7E249E6340}" presName="accent_1" presStyleCnt="0"/>
      <dgm:spPr/>
    </dgm:pt>
    <dgm:pt modelId="{0B493FC3-6473-4137-93A3-1785F9C258E5}" type="pres">
      <dgm:prSet presAssocID="{4C8EFCFC-EDD6-47CA-9A24-2F7E249E6340}" presName="accentRepeatNode" presStyleLbl="solidFgAcc1" presStyleIdx="0" presStyleCnt="6"/>
      <dgm:spPr/>
    </dgm:pt>
    <dgm:pt modelId="{F17C1D5C-4D1D-4462-B6AA-B5DA65EFFB04}" type="pres">
      <dgm:prSet presAssocID="{04B9C314-DF20-48C7-9697-D4504857B0C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12C2B-CC39-471C-820C-C74DB012A5ED}" type="pres">
      <dgm:prSet presAssocID="{04B9C314-DF20-48C7-9697-D4504857B0CD}" presName="accent_2" presStyleCnt="0"/>
      <dgm:spPr/>
    </dgm:pt>
    <dgm:pt modelId="{F42A6CCD-BBBB-448C-ACDB-B392AA0C50C3}" type="pres">
      <dgm:prSet presAssocID="{04B9C314-DF20-48C7-9697-D4504857B0CD}" presName="accentRepeatNode" presStyleLbl="solidFgAcc1" presStyleIdx="1" presStyleCnt="6"/>
      <dgm:spPr/>
    </dgm:pt>
    <dgm:pt modelId="{75FEA508-2FCC-44E4-8C10-1C1719B565E6}" type="pres">
      <dgm:prSet presAssocID="{1FFFF314-6E70-4596-98A6-A37CCF300C9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0B00-4EFE-4669-83EB-91FA3FDF1D5C}" type="pres">
      <dgm:prSet presAssocID="{1FFFF314-6E70-4596-98A6-A37CCF300C9D}" presName="accent_3" presStyleCnt="0"/>
      <dgm:spPr/>
    </dgm:pt>
    <dgm:pt modelId="{46495328-34D8-48A9-8793-963DE50CAF8C}" type="pres">
      <dgm:prSet presAssocID="{1FFFF314-6E70-4596-98A6-A37CCF300C9D}" presName="accentRepeatNode" presStyleLbl="solidFgAcc1" presStyleIdx="2" presStyleCnt="6"/>
      <dgm:spPr/>
    </dgm:pt>
    <dgm:pt modelId="{1B41D399-094B-4349-BD55-6DB01BE767DE}" type="pres">
      <dgm:prSet presAssocID="{F8A2FFA0-24B7-48E0-9FF0-1A934FC0639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5CFB7-F473-447C-ADD6-C5A8C586F08D}" type="pres">
      <dgm:prSet presAssocID="{F8A2FFA0-24B7-48E0-9FF0-1A934FC0639C}" presName="accent_4" presStyleCnt="0"/>
      <dgm:spPr/>
    </dgm:pt>
    <dgm:pt modelId="{1008012C-97FF-4C8D-8940-29019D73FA91}" type="pres">
      <dgm:prSet presAssocID="{F8A2FFA0-24B7-48E0-9FF0-1A934FC0639C}" presName="accentRepeatNode" presStyleLbl="solidFgAcc1" presStyleIdx="3" presStyleCnt="6"/>
      <dgm:spPr/>
    </dgm:pt>
    <dgm:pt modelId="{9EA754F1-A248-4A60-98AF-B884242B65BD}" type="pres">
      <dgm:prSet presAssocID="{4F3D3AFF-CF8F-4CBA-9E75-97D22F5ABCF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785B2-8BF3-4949-AA7C-A548CD0F4EB5}" type="pres">
      <dgm:prSet presAssocID="{4F3D3AFF-CF8F-4CBA-9E75-97D22F5ABCFF}" presName="accent_5" presStyleCnt="0"/>
      <dgm:spPr/>
    </dgm:pt>
    <dgm:pt modelId="{D64B8F10-1B04-4F0A-94B9-6D4EF2043B03}" type="pres">
      <dgm:prSet presAssocID="{4F3D3AFF-CF8F-4CBA-9E75-97D22F5ABCFF}" presName="accentRepeatNode" presStyleLbl="solidFgAcc1" presStyleIdx="4" presStyleCnt="6"/>
      <dgm:spPr/>
    </dgm:pt>
    <dgm:pt modelId="{17462554-4366-4041-B445-4E378F52F2F8}" type="pres">
      <dgm:prSet presAssocID="{055C8F3C-7047-4C23-8244-2F6D714A70D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17CD0-EA19-49B6-A4F9-13224F00152B}" type="pres">
      <dgm:prSet presAssocID="{055C8F3C-7047-4C23-8244-2F6D714A70D2}" presName="accent_6" presStyleCnt="0"/>
      <dgm:spPr/>
    </dgm:pt>
    <dgm:pt modelId="{547B8ECD-0233-4F2F-9AFD-A8936A9D0E51}" type="pres">
      <dgm:prSet presAssocID="{055C8F3C-7047-4C23-8244-2F6D714A70D2}" presName="accentRepeatNode" presStyleLbl="solidFgAcc1" presStyleIdx="5" presStyleCnt="6"/>
      <dgm:spPr/>
    </dgm:pt>
  </dgm:ptLst>
  <dgm:cxnLst>
    <dgm:cxn modelId="{FF453A75-2558-4210-A5F3-9AA2C0F1A8BB}" type="presOf" srcId="{59737F35-243E-4901-A6D6-64A65860DA7B}" destId="{432CDDE3-9FD7-49D7-84C0-9698583D805E}" srcOrd="0" destOrd="0" presId="urn:microsoft.com/office/officeart/2008/layout/VerticalCurvedList"/>
    <dgm:cxn modelId="{F642630B-E14A-424A-8B5F-1E9AAE909C3D}" srcId="{59737F35-243E-4901-A6D6-64A65860DA7B}" destId="{4C8EFCFC-EDD6-47CA-9A24-2F7E249E6340}" srcOrd="0" destOrd="0" parTransId="{003DE291-A140-416B-9930-741810EFD70F}" sibTransId="{C95A6F68-508F-46CC-8F86-A219662997D8}"/>
    <dgm:cxn modelId="{E49DE699-543F-4DDE-AD25-A14245AF6EAD}" type="presOf" srcId="{4C8EFCFC-EDD6-47CA-9A24-2F7E249E6340}" destId="{8B31351D-AB22-4EAE-B64D-5B2C0E6F3EDC}" srcOrd="0" destOrd="0" presId="urn:microsoft.com/office/officeart/2008/layout/VerticalCurvedList"/>
    <dgm:cxn modelId="{DE0E285D-58D2-431E-ABD8-CCF642EF837C}" type="presOf" srcId="{055C8F3C-7047-4C23-8244-2F6D714A70D2}" destId="{17462554-4366-4041-B445-4E378F52F2F8}" srcOrd="0" destOrd="0" presId="urn:microsoft.com/office/officeart/2008/layout/VerticalCurvedList"/>
    <dgm:cxn modelId="{EF838581-D585-415F-9424-DF29DEE5F518}" srcId="{59737F35-243E-4901-A6D6-64A65860DA7B}" destId="{4F3D3AFF-CF8F-4CBA-9E75-97D22F5ABCFF}" srcOrd="4" destOrd="0" parTransId="{47A0209E-5CC3-4CDD-859B-2F0A04D6E327}" sibTransId="{9BA6D065-EC08-444A-806A-5A9AEDF98B38}"/>
    <dgm:cxn modelId="{A3A6FE0D-E5E4-4DDA-9F0C-A8123314A0FB}" srcId="{59737F35-243E-4901-A6D6-64A65860DA7B}" destId="{055C8F3C-7047-4C23-8244-2F6D714A70D2}" srcOrd="5" destOrd="0" parTransId="{7ABE9297-E377-4A59-A408-D44A2AB096B1}" sibTransId="{3B784A4C-918F-44D7-BC48-CE50F3874266}"/>
    <dgm:cxn modelId="{40C6D8BA-12ED-416B-BD46-FF485545348B}" type="presOf" srcId="{04B9C314-DF20-48C7-9697-D4504857B0CD}" destId="{F17C1D5C-4D1D-4462-B6AA-B5DA65EFFB04}" srcOrd="0" destOrd="0" presId="urn:microsoft.com/office/officeart/2008/layout/VerticalCurvedList"/>
    <dgm:cxn modelId="{F2C1FE48-0B23-48F5-806B-DD438F388521}" type="presOf" srcId="{C95A6F68-508F-46CC-8F86-A219662997D8}" destId="{3E950C28-F049-47E3-985B-28A56016BA54}" srcOrd="0" destOrd="0" presId="urn:microsoft.com/office/officeart/2008/layout/VerticalCurvedList"/>
    <dgm:cxn modelId="{979B8621-ED65-4144-9A8B-67592F344394}" srcId="{59737F35-243E-4901-A6D6-64A65860DA7B}" destId="{04B9C314-DF20-48C7-9697-D4504857B0CD}" srcOrd="1" destOrd="0" parTransId="{D809B7E7-623F-4C3F-AB47-55F90904639C}" sibTransId="{6ED6DD4B-1FE6-47E0-986B-378DA7B01F31}"/>
    <dgm:cxn modelId="{9E01D809-AD43-44E4-90C2-C63153DF249D}" srcId="{59737F35-243E-4901-A6D6-64A65860DA7B}" destId="{F8A2FFA0-24B7-48E0-9FF0-1A934FC0639C}" srcOrd="3" destOrd="0" parTransId="{6F78CC71-142B-4968-AD36-532A4691665A}" sibTransId="{CC269A67-D816-4641-9184-B852956FD760}"/>
    <dgm:cxn modelId="{FF412E12-00E1-4276-9982-DF5CCB83B6E4}" srcId="{59737F35-243E-4901-A6D6-64A65860DA7B}" destId="{1FFFF314-6E70-4596-98A6-A37CCF300C9D}" srcOrd="2" destOrd="0" parTransId="{804E3BA3-AC32-4E4D-9F17-D2D099774DB3}" sibTransId="{9A663155-2630-4EAB-B39E-B8AFF5692DF7}"/>
    <dgm:cxn modelId="{55B38184-7EDE-4201-83C5-B8B680740B4B}" type="presOf" srcId="{1FFFF314-6E70-4596-98A6-A37CCF300C9D}" destId="{75FEA508-2FCC-44E4-8C10-1C1719B565E6}" srcOrd="0" destOrd="0" presId="urn:microsoft.com/office/officeart/2008/layout/VerticalCurvedList"/>
    <dgm:cxn modelId="{C3A3B615-F193-400A-A928-5986A8F99AFE}" type="presOf" srcId="{4F3D3AFF-CF8F-4CBA-9E75-97D22F5ABCFF}" destId="{9EA754F1-A248-4A60-98AF-B884242B65BD}" srcOrd="0" destOrd="0" presId="urn:microsoft.com/office/officeart/2008/layout/VerticalCurvedList"/>
    <dgm:cxn modelId="{C5E1707B-C351-46E9-8560-8D025C33CCA3}" type="presOf" srcId="{F8A2FFA0-24B7-48E0-9FF0-1A934FC0639C}" destId="{1B41D399-094B-4349-BD55-6DB01BE767DE}" srcOrd="0" destOrd="0" presId="urn:microsoft.com/office/officeart/2008/layout/VerticalCurvedList"/>
    <dgm:cxn modelId="{E010AFAC-15FF-4A6C-B9DE-9CA0D5880C7F}" type="presParOf" srcId="{432CDDE3-9FD7-49D7-84C0-9698583D805E}" destId="{48CFE085-7EAA-4F85-B055-C0B1774CE0D3}" srcOrd="0" destOrd="0" presId="urn:microsoft.com/office/officeart/2008/layout/VerticalCurvedList"/>
    <dgm:cxn modelId="{B6C449F1-6067-47FB-ABDB-F42A531872E6}" type="presParOf" srcId="{48CFE085-7EAA-4F85-B055-C0B1774CE0D3}" destId="{1248D3C9-6B1E-4E12-BA83-C6829C2C72EE}" srcOrd="0" destOrd="0" presId="urn:microsoft.com/office/officeart/2008/layout/VerticalCurvedList"/>
    <dgm:cxn modelId="{7FEFD10B-46D6-4FCF-9983-1FDC726D787B}" type="presParOf" srcId="{1248D3C9-6B1E-4E12-BA83-C6829C2C72EE}" destId="{A7EE0D46-3059-4D69-8E3C-2BCFBB2EFD3A}" srcOrd="0" destOrd="0" presId="urn:microsoft.com/office/officeart/2008/layout/VerticalCurvedList"/>
    <dgm:cxn modelId="{A5E9A7AC-DA5C-4481-A815-2E7BBE98F91C}" type="presParOf" srcId="{1248D3C9-6B1E-4E12-BA83-C6829C2C72EE}" destId="{3E950C28-F049-47E3-985B-28A56016BA54}" srcOrd="1" destOrd="0" presId="urn:microsoft.com/office/officeart/2008/layout/VerticalCurvedList"/>
    <dgm:cxn modelId="{87974900-99D2-407D-8E31-2BB2D136B6D2}" type="presParOf" srcId="{1248D3C9-6B1E-4E12-BA83-C6829C2C72EE}" destId="{C2CDFBDF-159C-447F-B5D8-203016B7B794}" srcOrd="2" destOrd="0" presId="urn:microsoft.com/office/officeart/2008/layout/VerticalCurvedList"/>
    <dgm:cxn modelId="{1D2450D5-5651-46FD-8869-0581110EEAFB}" type="presParOf" srcId="{1248D3C9-6B1E-4E12-BA83-C6829C2C72EE}" destId="{85C95F75-737A-4D52-8693-D172E6022156}" srcOrd="3" destOrd="0" presId="urn:microsoft.com/office/officeart/2008/layout/VerticalCurvedList"/>
    <dgm:cxn modelId="{1DBBFE8B-8965-43C6-8E12-FDE9BB833CE7}" type="presParOf" srcId="{48CFE085-7EAA-4F85-B055-C0B1774CE0D3}" destId="{8B31351D-AB22-4EAE-B64D-5B2C0E6F3EDC}" srcOrd="1" destOrd="0" presId="urn:microsoft.com/office/officeart/2008/layout/VerticalCurvedList"/>
    <dgm:cxn modelId="{880513E0-FDE0-4F45-B7FB-F9AA31CDF9D4}" type="presParOf" srcId="{48CFE085-7EAA-4F85-B055-C0B1774CE0D3}" destId="{74A4FBBA-DA00-41D6-9BB4-ADA7EE2AA18D}" srcOrd="2" destOrd="0" presId="urn:microsoft.com/office/officeart/2008/layout/VerticalCurvedList"/>
    <dgm:cxn modelId="{66E838D7-0CC1-4678-8687-25E4375CD120}" type="presParOf" srcId="{74A4FBBA-DA00-41D6-9BB4-ADA7EE2AA18D}" destId="{0B493FC3-6473-4137-93A3-1785F9C258E5}" srcOrd="0" destOrd="0" presId="urn:microsoft.com/office/officeart/2008/layout/VerticalCurvedList"/>
    <dgm:cxn modelId="{E56BBB81-3D1A-416A-9273-17913DB809B4}" type="presParOf" srcId="{48CFE085-7EAA-4F85-B055-C0B1774CE0D3}" destId="{F17C1D5C-4D1D-4462-B6AA-B5DA65EFFB04}" srcOrd="3" destOrd="0" presId="urn:microsoft.com/office/officeart/2008/layout/VerticalCurvedList"/>
    <dgm:cxn modelId="{7C7E5995-E8FC-4407-AD54-7C2CB7C9AE76}" type="presParOf" srcId="{48CFE085-7EAA-4F85-B055-C0B1774CE0D3}" destId="{43012C2B-CC39-471C-820C-C74DB012A5ED}" srcOrd="4" destOrd="0" presId="urn:microsoft.com/office/officeart/2008/layout/VerticalCurvedList"/>
    <dgm:cxn modelId="{56046457-A474-424E-BD80-EE00BE7A2E5B}" type="presParOf" srcId="{43012C2B-CC39-471C-820C-C74DB012A5ED}" destId="{F42A6CCD-BBBB-448C-ACDB-B392AA0C50C3}" srcOrd="0" destOrd="0" presId="urn:microsoft.com/office/officeart/2008/layout/VerticalCurvedList"/>
    <dgm:cxn modelId="{89E4FC97-643F-4298-96A7-454042FB3A4D}" type="presParOf" srcId="{48CFE085-7EAA-4F85-B055-C0B1774CE0D3}" destId="{75FEA508-2FCC-44E4-8C10-1C1719B565E6}" srcOrd="5" destOrd="0" presId="urn:microsoft.com/office/officeart/2008/layout/VerticalCurvedList"/>
    <dgm:cxn modelId="{0AFEFCB6-1776-4667-A4AF-D09A37DD844A}" type="presParOf" srcId="{48CFE085-7EAA-4F85-B055-C0B1774CE0D3}" destId="{A12E0B00-4EFE-4669-83EB-91FA3FDF1D5C}" srcOrd="6" destOrd="0" presId="urn:microsoft.com/office/officeart/2008/layout/VerticalCurvedList"/>
    <dgm:cxn modelId="{E9BA8FDB-5C1F-4609-8AE9-338BEC53DC12}" type="presParOf" srcId="{A12E0B00-4EFE-4669-83EB-91FA3FDF1D5C}" destId="{46495328-34D8-48A9-8793-963DE50CAF8C}" srcOrd="0" destOrd="0" presId="urn:microsoft.com/office/officeart/2008/layout/VerticalCurvedList"/>
    <dgm:cxn modelId="{6F96CF24-45D8-4D02-BC40-DB7F58A18E54}" type="presParOf" srcId="{48CFE085-7EAA-4F85-B055-C0B1774CE0D3}" destId="{1B41D399-094B-4349-BD55-6DB01BE767DE}" srcOrd="7" destOrd="0" presId="urn:microsoft.com/office/officeart/2008/layout/VerticalCurvedList"/>
    <dgm:cxn modelId="{C9EE9DCD-5E5D-43C3-9C36-3F4BDBFE7C60}" type="presParOf" srcId="{48CFE085-7EAA-4F85-B055-C0B1774CE0D3}" destId="{2E75CFB7-F473-447C-ADD6-C5A8C586F08D}" srcOrd="8" destOrd="0" presId="urn:microsoft.com/office/officeart/2008/layout/VerticalCurvedList"/>
    <dgm:cxn modelId="{81909759-299C-4FD9-B82E-1FDF429F6AFE}" type="presParOf" srcId="{2E75CFB7-F473-447C-ADD6-C5A8C586F08D}" destId="{1008012C-97FF-4C8D-8940-29019D73FA91}" srcOrd="0" destOrd="0" presId="urn:microsoft.com/office/officeart/2008/layout/VerticalCurvedList"/>
    <dgm:cxn modelId="{DB908D89-EFBD-4083-9459-EBD10EE7F093}" type="presParOf" srcId="{48CFE085-7EAA-4F85-B055-C0B1774CE0D3}" destId="{9EA754F1-A248-4A60-98AF-B884242B65BD}" srcOrd="9" destOrd="0" presId="urn:microsoft.com/office/officeart/2008/layout/VerticalCurvedList"/>
    <dgm:cxn modelId="{97EBB509-E0EF-4908-B211-FB74CDB657B1}" type="presParOf" srcId="{48CFE085-7EAA-4F85-B055-C0B1774CE0D3}" destId="{C68785B2-8BF3-4949-AA7C-A548CD0F4EB5}" srcOrd="10" destOrd="0" presId="urn:microsoft.com/office/officeart/2008/layout/VerticalCurvedList"/>
    <dgm:cxn modelId="{21F4BBC3-EAA4-4821-B145-5E6024D223BE}" type="presParOf" srcId="{C68785B2-8BF3-4949-AA7C-A548CD0F4EB5}" destId="{D64B8F10-1B04-4F0A-94B9-6D4EF2043B03}" srcOrd="0" destOrd="0" presId="urn:microsoft.com/office/officeart/2008/layout/VerticalCurvedList"/>
    <dgm:cxn modelId="{185E88AF-E739-4FBB-A30A-FC51034D0D18}" type="presParOf" srcId="{48CFE085-7EAA-4F85-B055-C0B1774CE0D3}" destId="{17462554-4366-4041-B445-4E378F52F2F8}" srcOrd="11" destOrd="0" presId="urn:microsoft.com/office/officeart/2008/layout/VerticalCurvedList"/>
    <dgm:cxn modelId="{1A6F96FA-55D2-44CB-A80A-B5EF8FADA944}" type="presParOf" srcId="{48CFE085-7EAA-4F85-B055-C0B1774CE0D3}" destId="{33A17CD0-EA19-49B6-A4F9-13224F00152B}" srcOrd="12" destOrd="0" presId="urn:microsoft.com/office/officeart/2008/layout/VerticalCurvedList"/>
    <dgm:cxn modelId="{FE1693E4-8A62-4F5F-8960-024E48E51351}" type="presParOf" srcId="{33A17CD0-EA19-49B6-A4F9-13224F00152B}" destId="{547B8ECD-0233-4F2F-9AFD-A8936A9D0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50C28-F049-47E3-985B-28A56016BA54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1351D-AB22-4EAE-B64D-5B2C0E6F3EDC}">
      <dsp:nvSpPr>
        <dsp:cNvPr id="0" name=""/>
        <dsp:cNvSpPr/>
      </dsp:nvSpPr>
      <dsp:spPr>
        <a:xfrm>
          <a:off x="444285" y="291979"/>
          <a:ext cx="7902078" cy="5837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43180" rIns="43180" bIns="4318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</a:rPr>
            <a:t>Решение о назначении ГСП на основании социального контракта, направляется уведомление по месту жительства (пребывания)</a:t>
          </a:r>
        </a:p>
      </dsp:txBody>
      <dsp:txXfrm>
        <a:off x="444285" y="291979"/>
        <a:ext cx="7902078" cy="583737"/>
      </dsp:txXfrm>
    </dsp:sp>
    <dsp:sp modelId="{0B493FC3-6473-4137-93A3-1785F9C258E5}">
      <dsp:nvSpPr>
        <dsp:cNvPr id="0" name=""/>
        <dsp:cNvSpPr/>
      </dsp:nvSpPr>
      <dsp:spPr>
        <a:xfrm>
          <a:off x="47001" y="239340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C1D5C-4D1D-4462-B6AA-B5DA65EFFB04}">
      <dsp:nvSpPr>
        <dsp:cNvPr id="0" name=""/>
        <dsp:cNvSpPr/>
      </dsp:nvSpPr>
      <dsp:spPr>
        <a:xfrm>
          <a:off x="924449" y="1167474"/>
          <a:ext cx="7421914" cy="5837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Назначается ответственный сотрудник из числа сотрудников организации социального обслуживания (органа социальной защиты населения) с целью проведениям им собеседования с гражданином., в </a:t>
          </a:r>
          <a:r>
            <a:rPr lang="ru-RU" sz="1400" kern="1200" dirty="0" err="1">
              <a:solidFill>
                <a:schemeClr val="tx1"/>
              </a:solidFill>
            </a:rPr>
            <a:t>т.ч</a:t>
          </a:r>
          <a:r>
            <a:rPr lang="ru-RU" sz="1400" kern="1200" dirty="0">
              <a:solidFill>
                <a:schemeClr val="tx1"/>
              </a:solidFill>
            </a:rPr>
            <a:t>. по выбору мероприятия</a:t>
          </a:r>
          <a:endParaRPr kumimoji="0" lang="ru-RU" sz="14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924449" y="1167474"/>
        <a:ext cx="7421914" cy="583737"/>
      </dsp:txXfrm>
    </dsp:sp>
    <dsp:sp modelId="{F42A6CCD-BBBB-448C-ACDB-B392AA0C50C3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EA508-2FCC-44E4-8C10-1C1719B565E6}">
      <dsp:nvSpPr>
        <dsp:cNvPr id="0" name=""/>
        <dsp:cNvSpPr/>
      </dsp:nvSpPr>
      <dsp:spPr>
        <a:xfrm>
          <a:off x="1127595" y="2042980"/>
          <a:ext cx="7202348" cy="5837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43180" rIns="43180" bIns="4318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>
              <a:solidFill>
                <a:schemeClr val="tx1"/>
              </a:solidFill>
            </a:rPr>
            <a:t>Утверждение программы социальной адаптации межведомственной комиссией и заключение социального контракта</a:t>
          </a:r>
        </a:p>
      </dsp:txBody>
      <dsp:txXfrm>
        <a:off x="1127595" y="2042980"/>
        <a:ext cx="7202348" cy="583737"/>
      </dsp:txXfrm>
    </dsp:sp>
    <dsp:sp modelId="{46495328-34D8-48A9-8793-963DE50CAF8C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1D399-094B-4349-BD55-6DB01BE767DE}">
      <dsp:nvSpPr>
        <dsp:cNvPr id="0" name=""/>
        <dsp:cNvSpPr/>
      </dsp:nvSpPr>
      <dsp:spPr>
        <a:xfrm>
          <a:off x="1144016" y="2917909"/>
          <a:ext cx="7202348" cy="5837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43180" rIns="43180" bIns="4318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7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Выплата денежных средств по социальному контракту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1144016" y="2917909"/>
        <a:ext cx="7202348" cy="583737"/>
      </dsp:txXfrm>
    </dsp:sp>
    <dsp:sp modelId="{1008012C-97FF-4C8D-8940-29019D73FA91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754F1-A248-4A60-98AF-B884242B65BD}">
      <dsp:nvSpPr>
        <dsp:cNvPr id="0" name=""/>
        <dsp:cNvSpPr/>
      </dsp:nvSpPr>
      <dsp:spPr>
        <a:xfrm>
          <a:off x="924449" y="3793404"/>
          <a:ext cx="7421914" cy="58373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</a:rPr>
            <a:t>Оказание содействия в получении гражданином иных видов поддержки</a:t>
          </a:r>
        </a:p>
      </dsp:txBody>
      <dsp:txXfrm>
        <a:off x="924449" y="3793404"/>
        <a:ext cx="7421914" cy="583737"/>
      </dsp:txXfrm>
    </dsp:sp>
    <dsp:sp modelId="{D64B8F10-1B04-4F0A-94B9-6D4EF2043B03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62554-4366-4041-B445-4E378F52F2F8}">
      <dsp:nvSpPr>
        <dsp:cNvPr id="0" name=""/>
        <dsp:cNvSpPr/>
      </dsp:nvSpPr>
      <dsp:spPr>
        <a:xfrm>
          <a:off x="444285" y="4668899"/>
          <a:ext cx="7902078" cy="58373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43180" rIns="43180" bIns="4318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tx1"/>
              </a:solidFill>
            </a:rPr>
            <a:t>Мониторинг эффективности оказания ГСП на основании социального контракта</a:t>
          </a:r>
        </a:p>
      </dsp:txBody>
      <dsp:txXfrm>
        <a:off x="444285" y="4668899"/>
        <a:ext cx="7902078" cy="583737"/>
      </dsp:txXfrm>
    </dsp:sp>
    <dsp:sp modelId="{547B8ECD-0233-4F2F-9AFD-A8936A9D0E51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AA420-3B45-4FFC-A90B-913E9558E49C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F950A-30D4-430D-8D7D-DAC40D7FD32C}">
      <dsp:nvSpPr>
        <dsp:cNvPr id="0" name=""/>
        <dsp:cNvSpPr/>
      </dsp:nvSpPr>
      <dsp:spPr>
        <a:xfrm>
          <a:off x="507367" y="288029"/>
          <a:ext cx="3510612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Поиск работы </a:t>
          </a:r>
        </a:p>
      </dsp:txBody>
      <dsp:txXfrm>
        <a:off x="507367" y="288029"/>
        <a:ext cx="3510612" cy="642507"/>
      </dsp:txXfrm>
    </dsp:sp>
    <dsp:sp modelId="{BE21F6D3-B265-4C13-A9C5-09806B6A2FEA}">
      <dsp:nvSpPr>
        <dsp:cNvPr id="0" name=""/>
        <dsp:cNvSpPr/>
      </dsp:nvSpPr>
      <dsp:spPr>
        <a:xfrm>
          <a:off x="71045" y="240773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6FA7-7447-42B2-BE62-B023437F2A3F}">
      <dsp:nvSpPr>
        <dsp:cNvPr id="0" name=""/>
        <dsp:cNvSpPr/>
      </dsp:nvSpPr>
      <dsp:spPr>
        <a:xfrm>
          <a:off x="840976" y="1285014"/>
          <a:ext cx="3142248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Осуществление ИП</a:t>
          </a:r>
        </a:p>
      </dsp:txBody>
      <dsp:txXfrm>
        <a:off x="840976" y="1285014"/>
        <a:ext cx="3142248" cy="642507"/>
      </dsp:txXfrm>
    </dsp:sp>
    <dsp:sp modelId="{167CF159-A849-48C6-A164-2512839CA9AA}">
      <dsp:nvSpPr>
        <dsp:cNvPr id="0" name=""/>
        <dsp:cNvSpPr/>
      </dsp:nvSpPr>
      <dsp:spPr>
        <a:xfrm>
          <a:off x="439409" y="1204701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790C5-8619-45FF-927A-F39FA1D9646C}">
      <dsp:nvSpPr>
        <dsp:cNvPr id="0" name=""/>
        <dsp:cNvSpPr/>
      </dsp:nvSpPr>
      <dsp:spPr>
        <a:xfrm>
          <a:off x="840976" y="2248942"/>
          <a:ext cx="3142248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Ведение личного подсобного хозяйства</a:t>
          </a:r>
        </a:p>
      </dsp:txBody>
      <dsp:txXfrm>
        <a:off x="840976" y="2248942"/>
        <a:ext cx="3142248" cy="642507"/>
      </dsp:txXfrm>
    </dsp:sp>
    <dsp:sp modelId="{F661E6D2-C163-43EB-AEAE-C0FC3DCB84C5}">
      <dsp:nvSpPr>
        <dsp:cNvPr id="0" name=""/>
        <dsp:cNvSpPr/>
      </dsp:nvSpPr>
      <dsp:spPr>
        <a:xfrm>
          <a:off x="439409" y="2168628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63CF7-F416-4FC9-8F39-1CE05527229D}">
      <dsp:nvSpPr>
        <dsp:cNvPr id="0" name=""/>
        <dsp:cNvSpPr/>
      </dsp:nvSpPr>
      <dsp:spPr>
        <a:xfrm>
          <a:off x="472612" y="3212870"/>
          <a:ext cx="3510612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Иные мероприятия, направленные на преодоление ТЖС</a:t>
          </a:r>
        </a:p>
      </dsp:txBody>
      <dsp:txXfrm>
        <a:off x="472612" y="3212870"/>
        <a:ext cx="3510612" cy="642507"/>
      </dsp:txXfrm>
    </dsp:sp>
    <dsp:sp modelId="{F310BA2C-1199-4D97-A257-332C47740087}">
      <dsp:nvSpPr>
        <dsp:cNvPr id="0" name=""/>
        <dsp:cNvSpPr/>
      </dsp:nvSpPr>
      <dsp:spPr>
        <a:xfrm>
          <a:off x="71045" y="3132556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50C28-F049-47E3-985B-28A56016BA54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1351D-AB22-4EAE-B64D-5B2C0E6F3EDC}">
      <dsp:nvSpPr>
        <dsp:cNvPr id="0" name=""/>
        <dsp:cNvSpPr/>
      </dsp:nvSpPr>
      <dsp:spPr>
        <a:xfrm>
          <a:off x="336877" y="219932"/>
          <a:ext cx="3846891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Министерство социального развития, опеки и попечительства </a:t>
          </a:r>
        </a:p>
      </dsp:txBody>
      <dsp:txXfrm>
        <a:off x="336877" y="219932"/>
        <a:ext cx="3846891" cy="439698"/>
      </dsp:txXfrm>
    </dsp:sp>
    <dsp:sp modelId="{0B493FC3-6473-4137-93A3-1785F9C258E5}">
      <dsp:nvSpPr>
        <dsp:cNvPr id="0" name=""/>
        <dsp:cNvSpPr/>
      </dsp:nvSpPr>
      <dsp:spPr>
        <a:xfrm>
          <a:off x="62066" y="164970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C1D5C-4D1D-4462-B6AA-B5DA65EFFB04}">
      <dsp:nvSpPr>
        <dsp:cNvPr id="0" name=""/>
        <dsp:cNvSpPr/>
      </dsp:nvSpPr>
      <dsp:spPr>
        <a:xfrm>
          <a:off x="698559" y="879396"/>
          <a:ext cx="3485209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sz="1300" kern="1200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труда и занятости</a:t>
          </a:r>
          <a:endParaRPr kumimoji="0" lang="ru-RU" sz="1300" kern="1200" dirty="0">
            <a:solidFill>
              <a:schemeClr val="bg1"/>
            </a:solidFill>
            <a:effectLst/>
            <a:latin typeface="+mn-lt"/>
            <a:ea typeface="+mn-ea"/>
            <a:cs typeface="+mn-cs"/>
          </a:endParaRPr>
        </a:p>
      </dsp:txBody>
      <dsp:txXfrm>
        <a:off x="698559" y="879396"/>
        <a:ext cx="3485209" cy="439698"/>
      </dsp:txXfrm>
    </dsp:sp>
    <dsp:sp modelId="{F42A6CCD-BBBB-448C-ACDB-B392AA0C50C3}">
      <dsp:nvSpPr>
        <dsp:cNvPr id="0" name=""/>
        <dsp:cNvSpPr/>
      </dsp:nvSpPr>
      <dsp:spPr>
        <a:xfrm>
          <a:off x="423748" y="824433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EA508-2FCC-44E4-8C10-1C1719B565E6}">
      <dsp:nvSpPr>
        <dsp:cNvPr id="0" name=""/>
        <dsp:cNvSpPr/>
      </dsp:nvSpPr>
      <dsp:spPr>
        <a:xfrm>
          <a:off x="863947" y="1538859"/>
          <a:ext cx="3319821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 экономического развития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863947" y="1538859"/>
        <a:ext cx="3319821" cy="439698"/>
      </dsp:txXfrm>
    </dsp:sp>
    <dsp:sp modelId="{46495328-34D8-48A9-8793-963DE50CAF8C}">
      <dsp:nvSpPr>
        <dsp:cNvPr id="0" name=""/>
        <dsp:cNvSpPr/>
      </dsp:nvSpPr>
      <dsp:spPr>
        <a:xfrm>
          <a:off x="589136" y="1483897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1D399-094B-4349-BD55-6DB01BE767DE}">
      <dsp:nvSpPr>
        <dsp:cNvPr id="0" name=""/>
        <dsp:cNvSpPr/>
      </dsp:nvSpPr>
      <dsp:spPr>
        <a:xfrm>
          <a:off x="863947" y="2197905"/>
          <a:ext cx="3319821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sz="1300" kern="1200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kumimoji="0" lang="ru-RU" sz="13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сельского хозяйства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863947" y="2197905"/>
        <a:ext cx="3319821" cy="439698"/>
      </dsp:txXfrm>
    </dsp:sp>
    <dsp:sp modelId="{1008012C-97FF-4C8D-8940-29019D73FA91}">
      <dsp:nvSpPr>
        <dsp:cNvPr id="0" name=""/>
        <dsp:cNvSpPr/>
      </dsp:nvSpPr>
      <dsp:spPr>
        <a:xfrm>
          <a:off x="589136" y="2142943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754F1-A248-4A60-98AF-B884242B65BD}">
      <dsp:nvSpPr>
        <dsp:cNvPr id="0" name=""/>
        <dsp:cNvSpPr/>
      </dsp:nvSpPr>
      <dsp:spPr>
        <a:xfrm>
          <a:off x="698559" y="2857369"/>
          <a:ext cx="3485209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Министерство образования</a:t>
          </a:r>
        </a:p>
      </dsp:txBody>
      <dsp:txXfrm>
        <a:off x="698559" y="2857369"/>
        <a:ext cx="3485209" cy="439698"/>
      </dsp:txXfrm>
    </dsp:sp>
    <dsp:sp modelId="{D64B8F10-1B04-4F0A-94B9-6D4EF2043B03}">
      <dsp:nvSpPr>
        <dsp:cNvPr id="0" name=""/>
        <dsp:cNvSpPr/>
      </dsp:nvSpPr>
      <dsp:spPr>
        <a:xfrm>
          <a:off x="423748" y="2802407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62554-4366-4041-B445-4E378F52F2F8}">
      <dsp:nvSpPr>
        <dsp:cNvPr id="0" name=""/>
        <dsp:cNvSpPr/>
      </dsp:nvSpPr>
      <dsp:spPr>
        <a:xfrm>
          <a:off x="336877" y="3516833"/>
          <a:ext cx="3846891" cy="439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Органы местного самоуправления</a:t>
          </a:r>
        </a:p>
      </dsp:txBody>
      <dsp:txXfrm>
        <a:off x="336877" y="3516833"/>
        <a:ext cx="3846891" cy="439698"/>
      </dsp:txXfrm>
    </dsp:sp>
    <dsp:sp modelId="{547B8ECD-0233-4F2F-9AFD-A8936A9D0E51}">
      <dsp:nvSpPr>
        <dsp:cNvPr id="0" name=""/>
        <dsp:cNvSpPr/>
      </dsp:nvSpPr>
      <dsp:spPr>
        <a:xfrm>
          <a:off x="62066" y="3461871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F8B043-8D89-45B8-9D71-78BCE03CF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B5874CF-6D40-4794-81E4-C68A66990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E140B1-7744-4AB6-AF6A-8840ACB0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023D31-508D-4299-8109-4B5613E4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C7135A-93D0-41BB-87A8-F97F064A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6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B3BD13-7751-4708-AB18-9D4A0FFD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2E24771-1183-4FF1-8624-D14A6A8B1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854CC0-FBCF-4D12-8D14-E3739EF6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62F78B-CEF5-4388-9F64-80166849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F8D40B-5FAF-491D-9DD5-54E43A31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9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539694C-045B-4D6F-82A1-A59C195DB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DFB4E1-5A4B-43A7-BB42-3413E943A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80D2DB-B622-4547-85EE-57BA6445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227090-D4FD-439D-8B5F-D263229A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4531C0-61FD-408A-AFBB-6A718599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4450D2-B4B6-4E5F-A6FF-D85085CF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56662F-74C8-49CF-8100-4D13EF9D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FEA4AF-2874-4DF0-92E3-F0053728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6F15D1-7EEA-4224-80C3-9D4FD35B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EB77A7-3FED-4CCC-9058-B8855E96C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2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BA41DA-F010-4403-A882-FAF9C64D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34873E-498C-41E0-8F2D-BFEE3C866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E2D919-B4F9-462B-8400-C7F97008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15414C-8C2D-4781-8CBD-1996E7E3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3D249D-A683-46ED-822F-0FC2C171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6248D1-BF8A-4222-9035-7C7A6355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E21D08-8EBC-4EF0-8497-332ABF4A1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7262E41-FB8E-4B04-9E4A-AE25E55C1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1715FBC-1A61-4BDB-B294-23F539D7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67376E-E57B-49BC-BF1E-1584D9AF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955791-5A02-4729-9880-9F39A0B7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87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A609A-B1ED-4A01-9B04-1DB0575E4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4C0D664-1FA5-4541-8C3C-C4765A9E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BFE56B-842A-4F11-B772-08B34A088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4061DE-4EC4-45CA-8B17-AE3B38B27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0F53FF2-1534-4411-81C6-39D0C86AA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2D414A-D031-42B8-8A3F-DCF06866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11B631-97E2-44B3-991F-5B8A62A6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12E7E0F-7A89-4B88-9EDF-ED49868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2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C75522-9D96-4684-9CAD-24D177FC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400BF5E-E4CE-4A5C-A6C7-F4E214E6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F815DA0-CBBC-44F8-86AA-303D496A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5971AA3-69FD-4311-BF15-87ABF39B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6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AEF4921-1ED9-4D27-88ED-B3E9AD31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35BA828-E5CD-4AD1-A9FC-5D45574D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8F9B7AC-10E5-4595-BCEC-9AE60660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9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4F3E5-F7DD-4300-BB4F-F7E5631FD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5E8178-70E9-49DD-BFB3-D994EEF8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AE5F2F-7A11-40AB-9879-0EFC6842B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6BDD2D1-0CA8-434F-97DF-FDF89081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1A04401-9998-480D-A73F-B935CB15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447BCC-7D71-4E9C-8026-CA1A6825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8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8B0106-FBA9-4395-A47A-11AA4739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7F269A3-F176-4EF0-BB6B-DA4417515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83A609F-0489-4564-AE44-CA6D19538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F2A470-EAA6-4C8B-B460-3B3657E5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EDAF362-6E51-4125-8048-A6E2BBEE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63B965-3EF0-4020-80C8-586CFF2B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6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CE4281-762F-498D-B509-E294BC6F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4D713B-BD70-4111-87F2-BA5AA2585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6E6F95-399F-4DB7-9703-761A61F8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441C-C425-4E64-81DF-57B926B1B782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E0B665-76A6-4C7E-BE71-4EF23EBF2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CF2FBA-F134-4C05-8FF0-F49987C90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0AE8-121C-4F30-AB71-ADE35E802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1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9D7AC5-12DF-419C-98CC-6CE28369820A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Соцконтракт от А до 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F1280CB-A649-445C-B70D-F65F306DC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12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8552E0EE-81DB-47A1-BBC0-09C726A79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b="1" dirty="0"/>
              <a:t>Кризисная семья хронической стадии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71E44C06-474B-4EF0-B205-EC22990D1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b="1" dirty="0"/>
              <a:t>- это семьи, в которых «социальные болезни» родителей приобрели хроническую стадию (хронический алкоголизм или наркомания, тунеядство, совершение преступлений членами семьи, невыполнение родителями обязанностей по воспитанию и содержанию детей, жестокое обращение с детьми)</a:t>
            </a:r>
          </a:p>
        </p:txBody>
      </p:sp>
      <p:sp>
        <p:nvSpPr>
          <p:cNvPr id="2" name="Выноска: стрелка вверх 1">
            <a:extLst>
              <a:ext uri="{FF2B5EF4-FFF2-40B4-BE49-F238E27FC236}">
                <a16:creationId xmlns:a16="http://schemas.microsoft.com/office/drawing/2014/main" xmlns="" id="{080F9D4D-E320-4758-A2A8-DE3BD737D6E9}"/>
              </a:ext>
            </a:extLst>
          </p:cNvPr>
          <p:cNvSpPr/>
          <p:nvPr/>
        </p:nvSpPr>
        <p:spPr>
          <a:xfrm>
            <a:off x="1359016" y="3926048"/>
            <a:ext cx="9994783" cy="143451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Семьи в социально опасном положении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FB18C6-22C9-4BFC-8AE8-61AAD70325B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Поиск получателей социального контракта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ADA05E-3F80-4B0F-A2E7-6C49ADD967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Межведомственное выявление</a:t>
            </a:r>
          </a:p>
          <a:p>
            <a:r>
              <a:rPr lang="ru-RU" dirty="0"/>
              <a:t>Информационная кампания</a:t>
            </a:r>
          </a:p>
          <a:p>
            <a:r>
              <a:rPr lang="ru-RU" dirty="0"/>
              <a:t>Ресурсы государственных организаций (детские сады, школы, учреждения здравоохранения) с целью </a:t>
            </a:r>
            <a:r>
              <a:rPr lang="ru-RU" b="1" dirty="0">
                <a:solidFill>
                  <a:srgbClr val="FF0000"/>
                </a:solidFill>
              </a:rPr>
              <a:t>проактивного выявления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Основные принципы:</a:t>
            </a:r>
          </a:p>
          <a:p>
            <a:r>
              <a:rPr lang="ru-RU" dirty="0"/>
              <a:t> информирование в момент, когда человек в этом нуждается</a:t>
            </a:r>
          </a:p>
          <a:p>
            <a:r>
              <a:rPr lang="ru-RU" dirty="0"/>
              <a:t>работа на опережение усугубления ТЖС человека</a:t>
            </a:r>
          </a:p>
          <a:p>
            <a:r>
              <a:rPr lang="ru-RU" dirty="0"/>
              <a:t>выявление обстоятельств, которые могут ухудшить положение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406272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5AD10B-936A-40CD-BAD0-F6E87FC824D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Первичная консультация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6709A1-6EFC-4A34-A851-93B3DB9B9F8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ru-RU" dirty="0"/>
              <a:t>Порядок получения государственной социальной помощи;</a:t>
            </a:r>
            <a:endParaRPr lang="ru-RU" sz="2000" dirty="0"/>
          </a:p>
          <a:p>
            <a:pPr lvl="1"/>
            <a:r>
              <a:rPr lang="ru-RU" dirty="0"/>
              <a:t>Перечень документов, необходимых для получения государственной социальной помощи;</a:t>
            </a:r>
            <a:endParaRPr lang="ru-RU" sz="2000" dirty="0"/>
          </a:p>
          <a:p>
            <a:pPr lvl="1"/>
            <a:r>
              <a:rPr lang="ru-RU" dirty="0"/>
              <a:t>Порядок социального обслуживания гражданина, заключившего социальный контракт, в период действия социального контракта, а также в течение года после его окончания.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20" y="3633061"/>
            <a:ext cx="2225296" cy="22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8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09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/>
              <a:t>Раздел 2. Нормативно-правовое регулирование предоставления государственной социальной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553357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47528" y="332656"/>
            <a:ext cx="8496944" cy="2304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>
                <a:solidFill>
                  <a:schemeClr val="tx1"/>
                </a:solidFill>
              </a:rPr>
              <a:t>Целью оказания государственной социальной помощи на основании социального контракта</a:t>
            </a:r>
            <a:r>
              <a:rPr lang="ru-RU" dirty="0">
                <a:solidFill>
                  <a:schemeClr val="tx1"/>
                </a:solidFill>
              </a:rPr>
              <a:t> является </a:t>
            </a:r>
            <a:r>
              <a:rPr lang="ru-RU" b="1" u="sng" dirty="0">
                <a:solidFill>
                  <a:schemeClr val="tx1"/>
                </a:solidFill>
              </a:rPr>
              <a:t>выход малоимущих граждан, на более высокий уровень жизни за счет </a:t>
            </a:r>
            <a:r>
              <a:rPr lang="ru-RU" b="1" dirty="0">
                <a:solidFill>
                  <a:schemeClr val="tx1"/>
                </a:solidFill>
              </a:rPr>
              <a:t>собственных активных действий для </a:t>
            </a:r>
            <a:r>
              <a:rPr lang="ru-RU" b="1" u="sng" dirty="0">
                <a:solidFill>
                  <a:schemeClr val="tx1"/>
                </a:solidFill>
              </a:rPr>
              <a:t>получения </a:t>
            </a:r>
            <a:r>
              <a:rPr lang="ru-RU" sz="2400" b="1" u="sng" dirty="0">
                <a:solidFill>
                  <a:schemeClr val="tx1"/>
                </a:solidFill>
              </a:rPr>
              <a:t>постоянных самостоятельных </a:t>
            </a:r>
            <a:r>
              <a:rPr lang="ru-RU" b="1" u="sng" dirty="0">
                <a:solidFill>
                  <a:schemeClr val="tx1"/>
                </a:solidFill>
              </a:rPr>
              <a:t>источников дохода в денежной форме</a:t>
            </a:r>
            <a:r>
              <a:rPr lang="ru-RU" b="1" dirty="0">
                <a:solidFill>
                  <a:schemeClr val="tx1"/>
                </a:solidFill>
              </a:rPr>
              <a:t>, позволяющих преодолеть трудную жизненную ситуацию и улучшить материальное положение таких граждан (семьи граждан)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7528" y="2852936"/>
            <a:ext cx="8496944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Основными принципами реализации государственной социальной помощи на основании социального контракта являются: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7528" y="3789040"/>
            <a:ext cx="8496944" cy="26642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u="sng" dirty="0">
                <a:solidFill>
                  <a:schemeClr val="tx1"/>
                </a:solidFill>
              </a:rPr>
              <a:t>Добровольность участия;</a:t>
            </a:r>
          </a:p>
          <a:p>
            <a:r>
              <a:rPr lang="ru-RU" dirty="0">
                <a:solidFill>
                  <a:schemeClr val="tx1"/>
                </a:solidFill>
              </a:rPr>
              <a:t>2. Обязательность исполнения условий социального контракта;</a:t>
            </a:r>
          </a:p>
          <a:p>
            <a:r>
              <a:rPr lang="ru-RU" dirty="0">
                <a:solidFill>
                  <a:schemeClr val="tx1"/>
                </a:solidFill>
              </a:rPr>
              <a:t>3. Индивидуальный подход при разработке программы социальной адаптации;</a:t>
            </a:r>
          </a:p>
          <a:p>
            <a:r>
              <a:rPr lang="ru-RU" dirty="0">
                <a:solidFill>
                  <a:schemeClr val="tx1"/>
                </a:solidFill>
              </a:rPr>
              <a:t>4. Обеспечение дифференцированного подхода с ориентацией на оказание такой помощи тем </a:t>
            </a:r>
            <a:r>
              <a:rPr lang="ru-RU" u="sng" dirty="0">
                <a:solidFill>
                  <a:schemeClr val="tx1"/>
                </a:solidFill>
              </a:rPr>
              <a:t>гражданам, которые имеют мотивацию к трудовой деятельности и улучшению своего материального положения</a:t>
            </a:r>
            <a:r>
              <a:rPr lang="ru-RU" dirty="0">
                <a:solidFill>
                  <a:schemeClr val="tx1"/>
                </a:solidFill>
              </a:rPr>
              <a:t>; </a:t>
            </a:r>
          </a:p>
          <a:p>
            <a:r>
              <a:rPr lang="ru-RU" dirty="0">
                <a:solidFill>
                  <a:schemeClr val="tx1"/>
                </a:solidFill>
              </a:rPr>
              <a:t>5. Концентрация ресурсов на оказании государственной социальной помощи </a:t>
            </a:r>
            <a:r>
              <a:rPr lang="ru-RU" u="sng" dirty="0">
                <a:solidFill>
                  <a:schemeClr val="tx1"/>
                </a:solidFill>
              </a:rPr>
              <a:t>реально нуждающимся гражданам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6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1847528" y="908720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Текст 7"/>
          <p:cNvSpPr txBox="1">
            <a:spLocks/>
          </p:cNvSpPr>
          <p:nvPr/>
        </p:nvSpPr>
        <p:spPr>
          <a:xfrm>
            <a:off x="1847528" y="244042"/>
            <a:ext cx="8568952" cy="5206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ru-RU" b="1" dirty="0"/>
              <a:t>Порядок реализации социального контракта(основные этапы)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2557725" y="2121256"/>
            <a:ext cx="46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47752" y="13407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2876" y="307659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9701" y="39378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43778" y="4764967"/>
            <a:ext cx="2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2710125" y="2273656"/>
            <a:ext cx="46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8835" y="566124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5893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260648"/>
            <a:ext cx="84969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Индивидуально предпринимательская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47528" y="764704"/>
            <a:ext cx="84969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Размер выплаты до 250 000 рублей в зависимости от сметы расходов, указанной в утвержденном межведомственной комиссией бизнес-плане гражданина, по мере наступления расходных обязательств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64553" y="1476373"/>
            <a:ext cx="4104456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Гражданин </a:t>
            </a:r>
            <a:r>
              <a:rPr lang="ru-RU" b="1" dirty="0">
                <a:solidFill>
                  <a:srgbClr val="FF0000"/>
                </a:solidFill>
              </a:rPr>
              <a:t>состоит</a:t>
            </a:r>
            <a:r>
              <a:rPr lang="ru-RU" dirty="0">
                <a:solidFill>
                  <a:schemeClr val="tx1"/>
                </a:solidFill>
              </a:rPr>
              <a:t> на учете в налоговом органе в качестве ИП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67629" y="1469685"/>
            <a:ext cx="4107120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Гражданин </a:t>
            </a:r>
            <a:r>
              <a:rPr lang="ru-RU" b="1" dirty="0">
                <a:solidFill>
                  <a:srgbClr val="FF0000"/>
                </a:solidFill>
              </a:rPr>
              <a:t>не состоит </a:t>
            </a:r>
            <a:r>
              <a:rPr lang="ru-RU" dirty="0">
                <a:solidFill>
                  <a:schemeClr val="tx1"/>
                </a:solidFill>
              </a:rPr>
              <a:t>на учете в налоговом органе в качестве ИП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47528" y="2204864"/>
            <a:ext cx="41044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Выплата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расчетный счет, открытый в кредитной организации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b="1" dirty="0">
                <a:solidFill>
                  <a:schemeClr val="tx1"/>
                </a:solidFill>
              </a:rPr>
              <a:t>с целью ведения им предпринимательской деятельности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75499" y="2228555"/>
            <a:ext cx="41044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Выплата гражданину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счет физического лица </a:t>
            </a:r>
            <a:r>
              <a:rPr lang="ru-RU" sz="1600" dirty="0">
                <a:solidFill>
                  <a:schemeClr val="tx1"/>
                </a:solidFill>
              </a:rPr>
              <a:t>до тех пор, пока гражданин не встанет на учет в качестве ИП. </a:t>
            </a:r>
            <a:r>
              <a:rPr lang="ru-RU" sz="1600" b="1" dirty="0">
                <a:solidFill>
                  <a:srgbClr val="FF0000"/>
                </a:solidFill>
              </a:rPr>
              <a:t>После постановки на учет в качестве ИП </a:t>
            </a:r>
            <a:r>
              <a:rPr lang="ru-RU" sz="1600" dirty="0">
                <a:solidFill>
                  <a:schemeClr val="tx1"/>
                </a:solidFill>
              </a:rPr>
              <a:t>выплата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расчетный счет, открытый в кредитной организации.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4554" y="4149081"/>
            <a:ext cx="8532427" cy="552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b="1" dirty="0">
                <a:solidFill>
                  <a:schemeClr val="tx1"/>
                </a:solidFill>
              </a:rPr>
              <a:t>иных случаях </a:t>
            </a:r>
            <a:r>
              <a:rPr lang="ru-RU" sz="1600" dirty="0">
                <a:solidFill>
                  <a:schemeClr val="tx1"/>
                </a:solidFill>
              </a:rPr>
              <a:t>выплата гражданину осуществляется </a:t>
            </a:r>
            <a:r>
              <a:rPr lang="ru-RU" sz="1600" b="1" dirty="0">
                <a:solidFill>
                  <a:schemeClr val="tx1"/>
                </a:solidFill>
              </a:rPr>
              <a:t>на счет физического лица, </a:t>
            </a:r>
            <a:r>
              <a:rPr lang="ru-RU" sz="1600" dirty="0">
                <a:solidFill>
                  <a:schemeClr val="tx1"/>
                </a:solidFill>
              </a:rPr>
              <a:t>открытый в кредитной организации (</a:t>
            </a:r>
            <a:r>
              <a:rPr lang="ru-RU" sz="1600" dirty="0" err="1">
                <a:solidFill>
                  <a:schemeClr val="tx1"/>
                </a:solidFill>
              </a:rPr>
              <a:t>самозанятость</a:t>
            </a:r>
            <a:r>
              <a:rPr lang="ru-RU" sz="16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64554" y="4820843"/>
            <a:ext cx="8532427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Расходы: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5% суммы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выплаченной гражданину, может быть направлено на компенсацию расходов, связанных с постановкой на учет в качестве ИП или налогоплательщика налога на профессиональный доход;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15%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аренду помещения (включая коммунальные платежи), необходимого для осуществления ИП,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оставшаяся часть выплаты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направлена на приобретение основных средств и материально-производственных запасов (сырье, материалы, комплектующие, готовая продукция и другие материальные ценности, участвующие в процессе производства).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287688" y="2016434"/>
            <a:ext cx="432048" cy="18843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968208" y="2040125"/>
            <a:ext cx="432048" cy="1647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5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4449" y="463248"/>
            <a:ext cx="84969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Ведение личного подсобного хозяйства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6409" y="1170725"/>
            <a:ext cx="84969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Размер выплаты </a:t>
            </a:r>
            <a:r>
              <a:rPr lang="ru-RU" sz="1400" b="1" dirty="0">
                <a:solidFill>
                  <a:srgbClr val="FF0000"/>
                </a:solidFill>
              </a:rPr>
              <a:t>до 100 000 рублей </a:t>
            </a:r>
            <a:r>
              <a:rPr lang="ru-RU" sz="1400" b="1" dirty="0">
                <a:solidFill>
                  <a:schemeClr val="tx1"/>
                </a:solidFill>
              </a:rPr>
              <a:t>в зависимости от сметы расходов, утвержденной межведомственной комиссией, </a:t>
            </a:r>
            <a:r>
              <a:rPr lang="ru-RU" sz="1400" b="1" dirty="0">
                <a:solidFill>
                  <a:srgbClr val="FF0000"/>
                </a:solidFill>
              </a:rPr>
              <a:t>по мере наступления расходных обязательств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76541" y="2232767"/>
            <a:ext cx="84969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Поиск работы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83833" y="4527197"/>
            <a:ext cx="8496944" cy="635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Осуществление иных мероприятий, направленных на преодоление трудной жизненной ситуации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83833" y="2965344"/>
            <a:ext cx="8496944" cy="1133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Размер величины ПМ трудоспособного населения, установленного в Иркутской области за II квартал года, предшествующего заключению соцконтракта:</a:t>
            </a:r>
          </a:p>
          <a:p>
            <a:pPr marL="342900" indent="-342900" algn="just">
              <a:buAutoNum type="arabicParenR"/>
            </a:pPr>
            <a:r>
              <a:rPr lang="ru-RU" sz="1400" b="1" dirty="0">
                <a:solidFill>
                  <a:schemeClr val="tx1"/>
                </a:solidFill>
              </a:rPr>
              <a:t>В месяц заключения социального контракта (1)</a:t>
            </a:r>
          </a:p>
          <a:p>
            <a:pPr marL="342900" indent="-342900" algn="just">
              <a:buAutoNum type="arabicParenR"/>
            </a:pPr>
            <a:r>
              <a:rPr lang="ru-RU" sz="1400" b="1" dirty="0">
                <a:solidFill>
                  <a:schemeClr val="tx1"/>
                </a:solidFill>
              </a:rPr>
              <a:t>Три месяца после подтверждения факта трудоустройства (3)</a:t>
            </a:r>
            <a:endParaRPr lang="ru-RU" sz="1400" b="1" dirty="0">
              <a:solidFill>
                <a:srgbClr val="FF0000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83833" y="5495813"/>
            <a:ext cx="8496944" cy="936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Ежемесячно (не более 6 месяцев) в размере величины ПМ трудоспособного населения, установленного в Иркутской области за II квартал года, предшествующего году заключения соцконтракта</a:t>
            </a: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447929" y="906729"/>
            <a:ext cx="972409" cy="2639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471997" y="2696416"/>
            <a:ext cx="972409" cy="2639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519937" y="5207947"/>
            <a:ext cx="972409" cy="2639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3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4506" y="1052128"/>
            <a:ext cx="3941455" cy="1224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Оказывая содействие гражданину в получении профессионального обучения или дополнительного профессионального образования, гражданин направляется: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7528" y="235138"/>
            <a:ext cx="280831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Поиск работы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43872" y="271732"/>
            <a:ext cx="2520280" cy="3948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Осуществление ИП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06343" y="296044"/>
            <a:ext cx="2736304" cy="3705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Ведение ЛПХ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819007" y="716746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778843">
            <a:off x="6366063" y="650872"/>
            <a:ext cx="648072" cy="425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292126">
            <a:off x="8521146" y="687378"/>
            <a:ext cx="648072" cy="443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4506" y="2636912"/>
            <a:ext cx="4085471" cy="288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В орган занятости населения</a:t>
            </a:r>
            <a:r>
              <a:rPr lang="ru-RU" dirty="0">
                <a:solidFill>
                  <a:schemeClr val="tx1"/>
                </a:solidFill>
              </a:rPr>
              <a:t> с целью прохождения гражданином профессионального обучения или дополнительного профессионального образования в </a:t>
            </a:r>
            <a:r>
              <a:rPr lang="ru-RU" b="1" u="sng" dirty="0">
                <a:solidFill>
                  <a:schemeClr val="tx1"/>
                </a:solidFill>
              </a:rPr>
              <a:t>случае наличия у органа занятости населения возможности обеспечить такое прохождение.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96001" y="2662422"/>
            <a:ext cx="4246647" cy="2854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u="sng" dirty="0">
                <a:solidFill>
                  <a:schemeClr val="tx1"/>
                </a:solidFill>
              </a:rPr>
              <a:t>При отсутствии в органах занятости населения такой возможности или в случае отсутствия оснований предоставления гражданину образовательных программ, приобретенных за счет средств органа занятости населения</a:t>
            </a:r>
            <a:r>
              <a:rPr lang="ru-RU" sz="1700" dirty="0">
                <a:solidFill>
                  <a:schemeClr val="tx1"/>
                </a:solidFill>
              </a:rPr>
              <a:t>, гражданину в получении профессионального обучения или дополнительного профессионального образования.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314952" y="2324222"/>
            <a:ext cx="6847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15" name="Стрелка вниз 14"/>
          <p:cNvSpPr/>
          <p:nvPr/>
        </p:nvSpPr>
        <p:spPr>
          <a:xfrm rot="17871008">
            <a:off x="5611523" y="2012799"/>
            <a:ext cx="503412" cy="1041487"/>
          </a:xfrm>
          <a:prstGeom prst="downArrow">
            <a:avLst>
              <a:gd name="adj1" fmla="val 50000"/>
              <a:gd name="adj2" fmla="val 38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4506" y="5733256"/>
            <a:ext cx="4085471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Оплата за счет средств органов занятости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32003" y="5733257"/>
            <a:ext cx="4210644" cy="869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rgbClr val="FF0000"/>
              </a:solidFill>
            </a:endParaRPr>
          </a:p>
          <a:p>
            <a:r>
              <a:rPr lang="ru-RU" sz="1200" b="1" dirty="0">
                <a:solidFill>
                  <a:srgbClr val="FF0000"/>
                </a:solidFill>
              </a:rPr>
              <a:t>Стоимость обучения за счет средств органа социальной защиты, не может превышать 30 000 рублей, + ЕДВ в размере 50% </a:t>
            </a:r>
            <a:r>
              <a:rPr lang="ru-RU" sz="1200" dirty="0">
                <a:solidFill>
                  <a:schemeClr val="tx1"/>
                </a:solidFill>
              </a:rPr>
              <a:t>величин ПМ, на срок прохождения гражданином обучения, но </a:t>
            </a:r>
            <a:r>
              <a:rPr lang="ru-RU" sz="1200" b="1" dirty="0">
                <a:solidFill>
                  <a:srgbClr val="FF0000"/>
                </a:solidFill>
              </a:rPr>
              <a:t>не более 3 месяцев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32003" y="1103349"/>
            <a:ext cx="4210644" cy="13430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Оказывая содействие  в получении профессионального обучения или дополнительного профессионального образования.</a:t>
            </a:r>
            <a:r>
              <a:rPr lang="ru-RU" sz="1400" b="1" dirty="0">
                <a:solidFill>
                  <a:srgbClr val="FF0000"/>
                </a:solidFill>
              </a:rPr>
              <a:t> Стоимость обучения за счет средств органа социальной защиты, не может превышать 30 000 рублей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1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260648"/>
            <a:ext cx="84969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Оказание содействия в получении гражданином иных </a:t>
            </a:r>
            <a:r>
              <a:rPr lang="ru-RU" b="1">
                <a:solidFill>
                  <a:schemeClr val="tx1"/>
                </a:solidFill>
              </a:rPr>
              <a:t>видов поддержки: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9536" y="980728"/>
            <a:ext cx="8352928" cy="53285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получении мер социальной поддержки;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 направлении на ежегодное прохождение профилактического медицинского осмотра или диспансеризации, а также на проведение гражданином и членами его семьи вакцинации в соответствии с национальным календарем профилактических прививок при отсутствии медицинских противопоказаний;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 направлении несовершеннолетних членов семьи гражданина в дошкольную образовательную организацию;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 организации ухода за нетрудоспособными.</a:t>
            </a:r>
          </a:p>
        </p:txBody>
      </p:sp>
    </p:spTree>
    <p:extLst>
      <p:ext uri="{BB962C8B-B14F-4D97-AF65-F5344CB8AC3E}">
        <p14:creationId xmlns:p14="http://schemas.microsoft.com/office/powerpoint/2010/main" val="104570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64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Раздел 1. Как сделать контракт эффективным?</a:t>
            </a:r>
          </a:p>
        </p:txBody>
      </p:sp>
    </p:spTree>
    <p:extLst>
      <p:ext uri="{BB962C8B-B14F-4D97-AF65-F5344CB8AC3E}">
        <p14:creationId xmlns:p14="http://schemas.microsoft.com/office/powerpoint/2010/main" val="142929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2019809" y="1653783"/>
            <a:ext cx="4040188" cy="6397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Направления соцконтракта, количество </a:t>
            </a:r>
            <a:r>
              <a:rPr lang="ru-RU" b="1" dirty="0">
                <a:solidFill>
                  <a:schemeClr val="accent2"/>
                </a:solidFill>
              </a:rPr>
              <a:t>(не менее 5 830)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294967295"/>
          </p:nvPr>
        </p:nvGraphicFramePr>
        <p:xfrm>
          <a:off x="1991544" y="2276872"/>
          <a:ext cx="40401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6031732" y="2276872"/>
          <a:ext cx="424073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Текст 7"/>
          <p:cNvSpPr txBox="1">
            <a:spLocks/>
          </p:cNvSpPr>
          <p:nvPr/>
        </p:nvSpPr>
        <p:spPr>
          <a:xfrm>
            <a:off x="6232276" y="1660765"/>
            <a:ext cx="4040188" cy="639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dirty="0"/>
              <a:t>Ответственные исполнители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92" y="188641"/>
            <a:ext cx="4320480" cy="132802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5561" y="2731968"/>
            <a:ext cx="76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34%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96943" y="36997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18%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96943" y="466691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19%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73777" y="565933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1413175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0309" y="2967335"/>
            <a:ext cx="8091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4460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4B2CB4-DA97-40FE-9A4D-D2C70E89644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Эффективность социального контракта</a:t>
            </a:r>
          </a:p>
        </p:txBody>
      </p:sp>
      <p:pic>
        <p:nvPicPr>
          <p:cNvPr id="2050" name="Picture 2" descr="Картинки по запросу &quot;и человечки  и эффективность&quot;">
            <a:extLst>
              <a:ext uri="{FF2B5EF4-FFF2-40B4-BE49-F238E27FC236}">
                <a16:creationId xmlns:a16="http://schemas.microsoft.com/office/drawing/2014/main" xmlns="" id="{3A0367CC-522B-45FE-B845-6B71280C87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581" y="1928813"/>
            <a:ext cx="3910201" cy="444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носка со стрелкой вправо 2"/>
          <p:cNvSpPr/>
          <p:nvPr/>
        </p:nvSpPr>
        <p:spPr>
          <a:xfrm>
            <a:off x="1518833" y="2162014"/>
            <a:ext cx="1960535" cy="3711843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Преодоление ТЖС</a:t>
            </a: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8857282" y="2162013"/>
            <a:ext cx="1929538" cy="3711843"/>
          </a:xfrm>
          <a:prstGeom prst="left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Выход из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малообеспеченности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81152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DA860C-E541-45B5-B37C-BEA21A95AB1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FB657F-72AF-4310-9652-C1082F432E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Целевые группы для заключения социального контракта. Расставляем акценты правильно!</a:t>
            </a:r>
          </a:p>
        </p:txBody>
      </p:sp>
      <p:pic>
        <p:nvPicPr>
          <p:cNvPr id="1026" name="Picture 2" descr="Картинки по запросу &quot;и человечки  и правильный выбор&quot;">
            <a:extLst>
              <a:ext uri="{FF2B5EF4-FFF2-40B4-BE49-F238E27FC236}">
                <a16:creationId xmlns:a16="http://schemas.microsoft.com/office/drawing/2014/main" xmlns="" id="{40F26053-E3E9-46A3-8D79-386D356C72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36604"/>
            <a:ext cx="5181600" cy="392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84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3181" y="371494"/>
            <a:ext cx="966411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Иркутской области от 19 июля 2010 года № 73-ОЗ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социальной помощи отдельным категориям граждан в Иркутской области»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установлены: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3181" y="1412776"/>
            <a:ext cx="9664117" cy="504056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граждан, имеющие право на оказание государственной социальной помощи, в том числе на основании социального контракта: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 семьи,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 одиноко проживающие граждане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 наличие дохода семьи (гражданина) ниже величины прожиточного минимума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объективными обстоятельствами, не зависящими от них самих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Объективными обстоятельствами, не зависящими от граждан, являются: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инвалидность,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кормильца,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безработица,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утрата (повреждение) движимого имущества, повреждение жилого помещения, утрата (разрушение) жилого помещения,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возможности осуществления трудовой или иной приносящей доход деятельности в связи с получением образования по очной форме обучения за счет бюджетных ассигнований федерального бюджета, областного бюджета,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длительное и (или) дорогостоящее лечение,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уход за ребенком в возрасте от 1,5 до 3 лет, ребенком-инвалидом, инвалидом I группы и тому подобное.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0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xmlns="" id="{D2E5EF79-9F4E-4B92-891A-210413B7E2C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altLang="ru-RU" b="1" dirty="0"/>
              <a:t>С какой семьей мы начинаем работать?</a:t>
            </a:r>
          </a:p>
        </p:txBody>
      </p:sp>
      <p:sp>
        <p:nvSpPr>
          <p:cNvPr id="27651" name="Содержимое 2">
            <a:extLst>
              <a:ext uri="{FF2B5EF4-FFF2-40B4-BE49-F238E27FC236}">
                <a16:creationId xmlns:a16="http://schemas.microsoft.com/office/drawing/2014/main" xmlns="" id="{3B17DE9A-0B45-4EEB-9643-040403AC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155" y="2133601"/>
            <a:ext cx="10453607" cy="39973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sz="4800" b="1" dirty="0"/>
              <a:t>Проблемная семья</a:t>
            </a:r>
          </a:p>
          <a:p>
            <a:pPr eaLnBrk="1" hangingPunct="1"/>
            <a:r>
              <a:rPr lang="ru-RU" altLang="ru-RU" sz="4800" b="1" dirty="0"/>
              <a:t>Кризисная семья ранней стадии</a:t>
            </a:r>
          </a:p>
          <a:p>
            <a:pPr eaLnBrk="1" hangingPunct="1"/>
            <a:r>
              <a:rPr lang="ru-RU" altLang="ru-RU" sz="4800" b="1" dirty="0">
                <a:solidFill>
                  <a:schemeClr val="accent1">
                    <a:lumMod val="75000"/>
                  </a:schemeClr>
                </a:solidFill>
              </a:rPr>
              <a:t>Кризисная семья поздней стадии</a:t>
            </a:r>
          </a:p>
          <a:p>
            <a:pPr eaLnBrk="1" hangingPunct="1"/>
            <a:r>
              <a:rPr lang="ru-RU" altLang="ru-RU" sz="4800" b="1" dirty="0">
                <a:solidFill>
                  <a:srgbClr val="FF0000"/>
                </a:solidFill>
              </a:rPr>
              <a:t>Кризисная семья хронической стадии</a:t>
            </a:r>
          </a:p>
        </p:txBody>
      </p:sp>
    </p:spTree>
    <p:extLst>
      <p:ext uri="{BB962C8B-B14F-4D97-AF65-F5344CB8AC3E}">
        <p14:creationId xmlns:p14="http://schemas.microsoft.com/office/powerpoint/2010/main" val="38718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BF382AF-E92B-45CF-B855-CE4A8470A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b="1" dirty="0"/>
              <a:t>Проблемная семья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8B8AC63C-9241-4344-A243-5C6A8B645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b="1" dirty="0"/>
              <a:t>Многодетные семьи</a:t>
            </a:r>
          </a:p>
          <a:p>
            <a:pPr eaLnBrk="1" hangingPunct="1"/>
            <a:r>
              <a:rPr lang="ru-RU" altLang="ru-RU" b="1" dirty="0"/>
              <a:t>Приемные семьи</a:t>
            </a:r>
          </a:p>
          <a:p>
            <a:pPr eaLnBrk="1" hangingPunct="1"/>
            <a:r>
              <a:rPr lang="ru-RU" altLang="ru-RU" b="1" dirty="0"/>
              <a:t>Малообеспеченные семьи</a:t>
            </a:r>
          </a:p>
          <a:p>
            <a:pPr eaLnBrk="1" hangingPunct="1"/>
            <a:r>
              <a:rPr lang="ru-RU" altLang="ru-RU" b="1" dirty="0"/>
              <a:t>Семьи, воспитывающие детей-инвалидов</a:t>
            </a:r>
          </a:p>
          <a:p>
            <a:pPr eaLnBrk="1" hangingPunct="1"/>
            <a:r>
              <a:rPr lang="ru-RU" altLang="ru-RU" b="1" dirty="0"/>
              <a:t>Семьи измененного состава</a:t>
            </a:r>
          </a:p>
          <a:p>
            <a:pPr eaLnBrk="1" hangingPunct="1"/>
            <a:endParaRPr lang="ru-RU" alt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BA0E2D29-38B9-48D9-A8FC-9FB27C86D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b="1" dirty="0"/>
              <a:t>Кризисная семья ранней стадии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76843250-DDFA-4D2B-B74C-CAEECD661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Семьи измененного состава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 Семьи,  где есть конфликты в семье, педагогическая несостоятельность родителей, низкий культурный уровень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 Семьи, где родители разведены либо находятся в состоянии развода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dirty="0"/>
              <a:t>Семьи, где один из родителей потерял работу.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A57692EF-11F1-4F95-89FB-830FDF7F4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b="1" dirty="0"/>
              <a:t>Кризисная семья поздней стадии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814E1D8C-8FBA-44A8-8A93-B9D0653B0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3600" b="1" dirty="0"/>
              <a:t>-  это семьи в которых кроме признаков семей ранней стадии имеются признаки отклоняющего поведения родителей или детей (бытовой алкоголизм, тунеядство, правонарушения)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1273</Words>
  <Application>Microsoft Office PowerPoint</Application>
  <PresentationFormat>Произвольный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Соцконтракт от А до Я</vt:lpstr>
      <vt:lpstr>Раздел 1. Как сделать контракт эффективным?</vt:lpstr>
      <vt:lpstr>Эффективность социального контракта</vt:lpstr>
      <vt:lpstr>Введение</vt:lpstr>
      <vt:lpstr>Презентация PowerPoint</vt:lpstr>
      <vt:lpstr>С какой семьей мы начинаем работать?</vt:lpstr>
      <vt:lpstr>Проблемная семья</vt:lpstr>
      <vt:lpstr>Кризисная семья ранней стадии</vt:lpstr>
      <vt:lpstr>Кризисная семья поздней стадии</vt:lpstr>
      <vt:lpstr>Кризисная семья хронической стадии</vt:lpstr>
      <vt:lpstr>Поиск получателей социального контракта</vt:lpstr>
      <vt:lpstr>Первичная консультация</vt:lpstr>
      <vt:lpstr>Раздел 2. Нормативно-правовое регулирование предоставления государственной социальной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Соцконтракт от А до Я</dc:title>
  <dc:creator>УМЦ</dc:creator>
  <cp:lastModifiedBy>Зал заседаний (58 мест)</cp:lastModifiedBy>
  <cp:revision>28</cp:revision>
  <dcterms:created xsi:type="dcterms:W3CDTF">2021-02-22T01:59:48Z</dcterms:created>
  <dcterms:modified xsi:type="dcterms:W3CDTF">2021-03-02T10:17:44Z</dcterms:modified>
</cp:coreProperties>
</file>